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448" r:id="rId1"/>
  </p:sldMasterIdLst>
  <p:notesMasterIdLst>
    <p:notesMasterId r:id="rId27"/>
  </p:notesMasterIdLst>
  <p:sldIdLst>
    <p:sldId id="1186" r:id="rId2"/>
    <p:sldId id="1187" r:id="rId3"/>
    <p:sldId id="1189" r:id="rId4"/>
    <p:sldId id="1190" r:id="rId5"/>
    <p:sldId id="1192" r:id="rId6"/>
    <p:sldId id="1193" r:id="rId7"/>
    <p:sldId id="1194" r:id="rId8"/>
    <p:sldId id="1219" r:id="rId9"/>
    <p:sldId id="1224" r:id="rId10"/>
    <p:sldId id="1225" r:id="rId11"/>
    <p:sldId id="1209" r:id="rId12"/>
    <p:sldId id="1197" r:id="rId13"/>
    <p:sldId id="1213" r:id="rId14"/>
    <p:sldId id="1200" r:id="rId15"/>
    <p:sldId id="1206" r:id="rId16"/>
    <p:sldId id="1220" r:id="rId17"/>
    <p:sldId id="1204" r:id="rId18"/>
    <p:sldId id="1231" r:id="rId19"/>
    <p:sldId id="1232" r:id="rId20"/>
    <p:sldId id="1233" r:id="rId21"/>
    <p:sldId id="1234" r:id="rId22"/>
    <p:sldId id="1235" r:id="rId23"/>
    <p:sldId id="1236" r:id="rId24"/>
    <p:sldId id="1222" r:id="rId25"/>
    <p:sldId id="1205" r:id="rId26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9B490E1-7406-4489-BD0A-DA858D333802}">
          <p14:sldIdLst>
            <p14:sldId id="1186"/>
            <p14:sldId id="1187"/>
            <p14:sldId id="1189"/>
            <p14:sldId id="1190"/>
            <p14:sldId id="1192"/>
            <p14:sldId id="1193"/>
            <p14:sldId id="1194"/>
            <p14:sldId id="1219"/>
            <p14:sldId id="1224"/>
            <p14:sldId id="1225"/>
            <p14:sldId id="1209"/>
            <p14:sldId id="1197"/>
            <p14:sldId id="1213"/>
            <p14:sldId id="1200"/>
            <p14:sldId id="1206"/>
            <p14:sldId id="1220"/>
            <p14:sldId id="1204"/>
            <p14:sldId id="1231"/>
            <p14:sldId id="1232"/>
            <p14:sldId id="1233"/>
            <p14:sldId id="1234"/>
            <p14:sldId id="1235"/>
            <p14:sldId id="1236"/>
            <p14:sldId id="1222"/>
            <p14:sldId id="12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6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 S" initials="M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FF"/>
    <a:srgbClr val="CC0099"/>
    <a:srgbClr val="00A0D3"/>
    <a:srgbClr val="11494A"/>
    <a:srgbClr val="5D7096"/>
    <a:srgbClr val="37A093"/>
    <a:srgbClr val="C94235"/>
    <a:srgbClr val="EEC336"/>
    <a:srgbClr val="A393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77" autoAdjust="0"/>
  </p:normalViewPr>
  <p:slideViewPr>
    <p:cSldViewPr snapToGrid="0" snapToObjects="1">
      <p:cViewPr>
        <p:scale>
          <a:sx n="80" d="100"/>
          <a:sy n="80" d="100"/>
        </p:scale>
        <p:origin x="1125" y="610"/>
      </p:cViewPr>
      <p:guideLst>
        <p:guide orient="horz" pos="296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852D4-5558-4131-98D6-4754CCDA805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C70A4F2-7A72-4FC6-B2F2-D3DC7424BCC4}">
      <dgm:prSet phldrT="[Texte]"/>
      <dgm:spPr/>
      <dgm:t>
        <a:bodyPr/>
        <a:lstStyle/>
        <a:p>
          <a:r>
            <a:rPr lang="fr-FR" b="1" dirty="0"/>
            <a:t>Structure</a:t>
          </a:r>
        </a:p>
      </dgm:t>
    </dgm:pt>
    <dgm:pt modelId="{DF4CAFA4-2F19-4DDC-9187-6662548E27C0}" type="parTrans" cxnId="{A3FD4780-D3EA-4E51-9F23-7AB2A4011021}">
      <dgm:prSet/>
      <dgm:spPr/>
      <dgm:t>
        <a:bodyPr/>
        <a:lstStyle/>
        <a:p>
          <a:endParaRPr lang="fr-FR"/>
        </a:p>
      </dgm:t>
    </dgm:pt>
    <dgm:pt modelId="{741B2683-784A-4EB5-84B5-09753FC401D4}" type="sibTrans" cxnId="{A3FD4780-D3EA-4E51-9F23-7AB2A4011021}">
      <dgm:prSet/>
      <dgm:spPr/>
      <dgm:t>
        <a:bodyPr/>
        <a:lstStyle/>
        <a:p>
          <a:endParaRPr lang="fr-FR"/>
        </a:p>
      </dgm:t>
    </dgm:pt>
    <dgm:pt modelId="{A7EC2A5D-747B-4296-B062-060C8C20C34F}">
      <dgm:prSet phldrT="[Texte]" custT="1"/>
      <dgm:spPr/>
      <dgm:t>
        <a:bodyPr/>
        <a:lstStyle/>
        <a:p>
          <a:pPr>
            <a:buNone/>
          </a:pPr>
          <a:r>
            <a:rPr lang="fr-FR" sz="1600" dirty="0">
              <a:solidFill>
                <a:schemeClr val="accent1"/>
              </a:solidFill>
            </a:rPr>
            <a:t>Rédaction du volet 1 (Déclaration)</a:t>
          </a:r>
        </a:p>
      </dgm:t>
    </dgm:pt>
    <dgm:pt modelId="{B6CBD5BA-AAE8-43C4-A4B4-9F9D0C052D30}" type="parTrans" cxnId="{D048534A-3E28-4DA1-B548-FE852213E5E5}">
      <dgm:prSet/>
      <dgm:spPr/>
      <dgm:t>
        <a:bodyPr/>
        <a:lstStyle/>
        <a:p>
          <a:endParaRPr lang="fr-FR"/>
        </a:p>
      </dgm:t>
    </dgm:pt>
    <dgm:pt modelId="{4C9700D5-87BF-4DA3-9600-C2F943372F55}" type="sibTrans" cxnId="{D048534A-3E28-4DA1-B548-FE852213E5E5}">
      <dgm:prSet/>
      <dgm:spPr/>
      <dgm:t>
        <a:bodyPr/>
        <a:lstStyle/>
        <a:p>
          <a:endParaRPr lang="fr-FR"/>
        </a:p>
      </dgm:t>
    </dgm:pt>
    <dgm:pt modelId="{2845D1F9-7F90-453B-8732-E6F7F39B4806}">
      <dgm:prSet phldrT="[Texte]"/>
      <dgm:spPr/>
      <dgm:t>
        <a:bodyPr/>
        <a:lstStyle/>
        <a:p>
          <a:r>
            <a:rPr lang="fr-FR" b="1" dirty="0"/>
            <a:t>Structure</a:t>
          </a:r>
        </a:p>
      </dgm:t>
    </dgm:pt>
    <dgm:pt modelId="{A6C0178D-1899-4EEC-B503-F133572689E8}" type="parTrans" cxnId="{FA0708BA-6165-4119-AA9D-5F38F5DDE0BA}">
      <dgm:prSet/>
      <dgm:spPr/>
      <dgm:t>
        <a:bodyPr/>
        <a:lstStyle/>
        <a:p>
          <a:endParaRPr lang="fr-FR"/>
        </a:p>
      </dgm:t>
    </dgm:pt>
    <dgm:pt modelId="{C565E087-EFD8-4AAD-845A-EC718F714B6C}" type="sibTrans" cxnId="{FA0708BA-6165-4119-AA9D-5F38F5DDE0BA}">
      <dgm:prSet/>
      <dgm:spPr/>
      <dgm:t>
        <a:bodyPr/>
        <a:lstStyle/>
        <a:p>
          <a:endParaRPr lang="fr-FR"/>
        </a:p>
      </dgm:t>
    </dgm:pt>
    <dgm:pt modelId="{BB1A0305-B384-492C-AA30-1D598B92FBF4}">
      <dgm:prSet phldrT="[Texte]" custT="1"/>
      <dgm:spPr/>
      <dgm:t>
        <a:bodyPr/>
        <a:lstStyle/>
        <a:p>
          <a:pPr>
            <a:buNone/>
          </a:pPr>
          <a:r>
            <a:rPr lang="fr-FR" sz="1600" dirty="0">
              <a:solidFill>
                <a:schemeClr val="accent1"/>
              </a:solidFill>
            </a:rPr>
            <a:t>Rédaction du volet 2 dans les 3 mois</a:t>
          </a:r>
        </a:p>
      </dgm:t>
    </dgm:pt>
    <dgm:pt modelId="{81CB5AFA-023A-4245-BBD4-8FCB27803A57}" type="parTrans" cxnId="{3B7AF428-96B7-4044-888D-9C13973195A6}">
      <dgm:prSet/>
      <dgm:spPr/>
      <dgm:t>
        <a:bodyPr/>
        <a:lstStyle/>
        <a:p>
          <a:endParaRPr lang="fr-FR"/>
        </a:p>
      </dgm:t>
    </dgm:pt>
    <dgm:pt modelId="{5753E3D3-437C-4160-8E76-AD5BAB75FE01}" type="sibTrans" cxnId="{3B7AF428-96B7-4044-888D-9C13973195A6}">
      <dgm:prSet/>
      <dgm:spPr/>
      <dgm:t>
        <a:bodyPr/>
        <a:lstStyle/>
        <a:p>
          <a:endParaRPr lang="fr-FR"/>
        </a:p>
      </dgm:t>
    </dgm:pt>
    <dgm:pt modelId="{097E17BB-710C-4426-9DF7-D5BB0EA7F65E}">
      <dgm:prSet phldrT="[Texte]"/>
      <dgm:spPr/>
      <dgm:t>
        <a:bodyPr/>
        <a:lstStyle/>
        <a:p>
          <a:r>
            <a:rPr lang="fr-FR" b="1" dirty="0"/>
            <a:t>ARS</a:t>
          </a:r>
        </a:p>
      </dgm:t>
    </dgm:pt>
    <dgm:pt modelId="{A260D1AD-9EBB-44D3-B8C7-DF47D6DB39B3}" type="parTrans" cxnId="{112BCD4A-25A4-423D-A8D5-04E5DA0A1039}">
      <dgm:prSet/>
      <dgm:spPr/>
      <dgm:t>
        <a:bodyPr/>
        <a:lstStyle/>
        <a:p>
          <a:endParaRPr lang="fr-FR"/>
        </a:p>
      </dgm:t>
    </dgm:pt>
    <dgm:pt modelId="{B2861088-3C27-43AB-8AFF-EFD386326A49}" type="sibTrans" cxnId="{112BCD4A-25A4-423D-A8D5-04E5DA0A1039}">
      <dgm:prSet/>
      <dgm:spPr/>
      <dgm:t>
        <a:bodyPr/>
        <a:lstStyle/>
        <a:p>
          <a:endParaRPr lang="fr-FR"/>
        </a:p>
      </dgm:t>
    </dgm:pt>
    <dgm:pt modelId="{308BDA32-85D5-45BB-9306-2BD8BA5A78B3}">
      <dgm:prSet phldrT="[Texte]" custT="1"/>
      <dgm:spPr/>
      <dgm:t>
        <a:bodyPr/>
        <a:lstStyle/>
        <a:p>
          <a:pPr>
            <a:buNone/>
          </a:pPr>
          <a:r>
            <a:rPr lang="fr-FR" sz="1600" dirty="0">
              <a:solidFill>
                <a:schemeClr val="accent1"/>
              </a:solidFill>
            </a:rPr>
            <a:t>Première analyse</a:t>
          </a:r>
        </a:p>
      </dgm:t>
    </dgm:pt>
    <dgm:pt modelId="{BA087912-436C-440B-8345-E96A6A8DB7AB}" type="parTrans" cxnId="{BFB7AA18-74FD-4D88-B4CA-1E0301C4C13E}">
      <dgm:prSet/>
      <dgm:spPr/>
      <dgm:t>
        <a:bodyPr/>
        <a:lstStyle/>
        <a:p>
          <a:endParaRPr lang="fr-FR"/>
        </a:p>
      </dgm:t>
    </dgm:pt>
    <dgm:pt modelId="{D1979DF1-C49A-413B-A92F-FF8F427C3614}" type="sibTrans" cxnId="{BFB7AA18-74FD-4D88-B4CA-1E0301C4C13E}">
      <dgm:prSet/>
      <dgm:spPr/>
      <dgm:t>
        <a:bodyPr/>
        <a:lstStyle/>
        <a:p>
          <a:endParaRPr lang="fr-FR"/>
        </a:p>
      </dgm:t>
    </dgm:pt>
    <dgm:pt modelId="{9BBDF350-E4EE-434E-84E1-914FDFBCD695}">
      <dgm:prSet/>
      <dgm:spPr/>
      <dgm:t>
        <a:bodyPr/>
        <a:lstStyle/>
        <a:p>
          <a:r>
            <a:rPr lang="fr-FR" b="1" dirty="0"/>
            <a:t>ARS</a:t>
          </a:r>
        </a:p>
      </dgm:t>
    </dgm:pt>
    <dgm:pt modelId="{9A857229-CD3D-4752-92F8-5B1C598DFD7E}" type="parTrans" cxnId="{86B76084-4268-4CF4-9081-8D078710FC98}">
      <dgm:prSet/>
      <dgm:spPr/>
      <dgm:t>
        <a:bodyPr/>
        <a:lstStyle/>
        <a:p>
          <a:endParaRPr lang="fr-FR"/>
        </a:p>
      </dgm:t>
    </dgm:pt>
    <dgm:pt modelId="{0E6B5B16-CF14-4E0F-88E2-7E81BF440032}" type="sibTrans" cxnId="{86B76084-4268-4CF4-9081-8D078710FC98}">
      <dgm:prSet/>
      <dgm:spPr/>
      <dgm:t>
        <a:bodyPr/>
        <a:lstStyle/>
        <a:p>
          <a:endParaRPr lang="fr-FR"/>
        </a:p>
      </dgm:t>
    </dgm:pt>
    <dgm:pt modelId="{8E476EDF-74E6-41E8-869D-D984FEB17699}">
      <dgm:prSet custT="1"/>
      <dgm:spPr/>
      <dgm:t>
        <a:bodyPr/>
        <a:lstStyle/>
        <a:p>
          <a:pPr>
            <a:buNone/>
          </a:pPr>
          <a:r>
            <a:rPr lang="fr-FR" sz="1600" dirty="0">
              <a:solidFill>
                <a:schemeClr val="accent1"/>
              </a:solidFill>
            </a:rPr>
            <a:t>Seconde analyse</a:t>
          </a:r>
        </a:p>
      </dgm:t>
    </dgm:pt>
    <dgm:pt modelId="{52410D6D-664A-4B58-8DAC-0A1A02C3CE4F}" type="parTrans" cxnId="{FB868A01-8E1D-4D07-8341-3FA09EE2A300}">
      <dgm:prSet/>
      <dgm:spPr/>
      <dgm:t>
        <a:bodyPr/>
        <a:lstStyle/>
        <a:p>
          <a:endParaRPr lang="fr-FR"/>
        </a:p>
      </dgm:t>
    </dgm:pt>
    <dgm:pt modelId="{C31BFB4D-928A-4019-8FEF-AB12C651F5B0}" type="sibTrans" cxnId="{FB868A01-8E1D-4D07-8341-3FA09EE2A300}">
      <dgm:prSet/>
      <dgm:spPr/>
      <dgm:t>
        <a:bodyPr/>
        <a:lstStyle/>
        <a:p>
          <a:endParaRPr lang="fr-FR"/>
        </a:p>
      </dgm:t>
    </dgm:pt>
    <dgm:pt modelId="{7B4DADD4-0D87-4A77-98CE-2920B7C63E90}">
      <dgm:prSet/>
      <dgm:spPr/>
      <dgm:t>
        <a:bodyPr/>
        <a:lstStyle/>
        <a:p>
          <a:r>
            <a:rPr lang="fr-FR" b="1" dirty="0"/>
            <a:t>HAS</a:t>
          </a:r>
        </a:p>
      </dgm:t>
    </dgm:pt>
    <dgm:pt modelId="{660F131A-6C77-43CE-ADEA-63F63183A5C3}" type="parTrans" cxnId="{C63A2ADE-2719-4DA9-8731-DFBC8573D401}">
      <dgm:prSet/>
      <dgm:spPr/>
      <dgm:t>
        <a:bodyPr/>
        <a:lstStyle/>
        <a:p>
          <a:endParaRPr lang="fr-FR"/>
        </a:p>
      </dgm:t>
    </dgm:pt>
    <dgm:pt modelId="{985047D9-37E5-42C8-B528-C053FC24E814}" type="sibTrans" cxnId="{C63A2ADE-2719-4DA9-8731-DFBC8573D401}">
      <dgm:prSet/>
      <dgm:spPr/>
      <dgm:t>
        <a:bodyPr/>
        <a:lstStyle/>
        <a:p>
          <a:endParaRPr lang="fr-FR"/>
        </a:p>
      </dgm:t>
    </dgm:pt>
    <dgm:pt modelId="{4A1A4A21-1665-4305-973B-A2E36454E5C1}" type="pres">
      <dgm:prSet presAssocID="{092852D4-5558-4131-98D6-4754CCDA8051}" presName="linearFlow" presStyleCnt="0">
        <dgm:presLayoutVars>
          <dgm:dir/>
          <dgm:animLvl val="lvl"/>
          <dgm:resizeHandles val="exact"/>
        </dgm:presLayoutVars>
      </dgm:prSet>
      <dgm:spPr/>
    </dgm:pt>
    <dgm:pt modelId="{0C535730-2587-4913-A9C7-56B94A9F22FE}" type="pres">
      <dgm:prSet presAssocID="{1C70A4F2-7A72-4FC6-B2F2-D3DC7424BCC4}" presName="composite" presStyleCnt="0"/>
      <dgm:spPr/>
    </dgm:pt>
    <dgm:pt modelId="{8FB3FEEF-215F-42E2-9438-4036A728A673}" type="pres">
      <dgm:prSet presAssocID="{1C70A4F2-7A72-4FC6-B2F2-D3DC7424BCC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8705C460-C6FA-4878-8C7D-BCE0130CF33B}" type="pres">
      <dgm:prSet presAssocID="{1C70A4F2-7A72-4FC6-B2F2-D3DC7424BCC4}" presName="descendantText" presStyleLbl="alignAcc1" presStyleIdx="0" presStyleCnt="5">
        <dgm:presLayoutVars>
          <dgm:bulletEnabled val="1"/>
        </dgm:presLayoutVars>
      </dgm:prSet>
      <dgm:spPr/>
    </dgm:pt>
    <dgm:pt modelId="{697CC325-0298-4168-BC08-5CFE706CDE76}" type="pres">
      <dgm:prSet presAssocID="{741B2683-784A-4EB5-84B5-09753FC401D4}" presName="sp" presStyleCnt="0"/>
      <dgm:spPr/>
    </dgm:pt>
    <dgm:pt modelId="{CD53AEC0-FD45-4655-AB00-91FCFA06EAF1}" type="pres">
      <dgm:prSet presAssocID="{097E17BB-710C-4426-9DF7-D5BB0EA7F65E}" presName="composite" presStyleCnt="0"/>
      <dgm:spPr/>
    </dgm:pt>
    <dgm:pt modelId="{F7BF9618-AC43-40E4-8502-8DD85716B9C5}" type="pres">
      <dgm:prSet presAssocID="{097E17BB-710C-4426-9DF7-D5BB0EA7F65E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1126B9AA-29FD-4265-909B-C9D2EE86CAF1}" type="pres">
      <dgm:prSet presAssocID="{097E17BB-710C-4426-9DF7-D5BB0EA7F65E}" presName="descendantText" presStyleLbl="alignAcc1" presStyleIdx="1" presStyleCnt="5">
        <dgm:presLayoutVars>
          <dgm:bulletEnabled val="1"/>
        </dgm:presLayoutVars>
      </dgm:prSet>
      <dgm:spPr/>
    </dgm:pt>
    <dgm:pt modelId="{D779A877-67F7-4615-879B-C1CB30CDC8EC}" type="pres">
      <dgm:prSet presAssocID="{B2861088-3C27-43AB-8AFF-EFD386326A49}" presName="sp" presStyleCnt="0"/>
      <dgm:spPr/>
    </dgm:pt>
    <dgm:pt modelId="{C4C892CD-15A3-4623-9774-69C95252C562}" type="pres">
      <dgm:prSet presAssocID="{2845D1F9-7F90-453B-8732-E6F7F39B4806}" presName="composite" presStyleCnt="0"/>
      <dgm:spPr/>
    </dgm:pt>
    <dgm:pt modelId="{87A89998-5481-4194-A393-60C5ABBFA6BC}" type="pres">
      <dgm:prSet presAssocID="{2845D1F9-7F90-453B-8732-E6F7F39B4806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232F9547-2A25-4C62-8247-D84EDD48FD4C}" type="pres">
      <dgm:prSet presAssocID="{2845D1F9-7F90-453B-8732-E6F7F39B4806}" presName="descendantText" presStyleLbl="alignAcc1" presStyleIdx="2" presStyleCnt="5">
        <dgm:presLayoutVars>
          <dgm:bulletEnabled val="1"/>
        </dgm:presLayoutVars>
      </dgm:prSet>
      <dgm:spPr/>
    </dgm:pt>
    <dgm:pt modelId="{2EFBBF4E-7254-4FCE-8EF8-3BAD2B696284}" type="pres">
      <dgm:prSet presAssocID="{C565E087-EFD8-4AAD-845A-EC718F714B6C}" presName="sp" presStyleCnt="0"/>
      <dgm:spPr/>
    </dgm:pt>
    <dgm:pt modelId="{91E0104A-4A86-4FF1-89E3-E77CAD58C152}" type="pres">
      <dgm:prSet presAssocID="{9BBDF350-E4EE-434E-84E1-914FDFBCD695}" presName="composite" presStyleCnt="0"/>
      <dgm:spPr/>
    </dgm:pt>
    <dgm:pt modelId="{62CCF460-BC5B-418F-926C-DE608E53F17E}" type="pres">
      <dgm:prSet presAssocID="{9BBDF350-E4EE-434E-84E1-914FDFBCD695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AF3A55B1-3901-45D5-839C-203DF951CE85}" type="pres">
      <dgm:prSet presAssocID="{9BBDF350-E4EE-434E-84E1-914FDFBCD695}" presName="descendantText" presStyleLbl="alignAcc1" presStyleIdx="3" presStyleCnt="5">
        <dgm:presLayoutVars>
          <dgm:bulletEnabled val="1"/>
        </dgm:presLayoutVars>
      </dgm:prSet>
      <dgm:spPr/>
    </dgm:pt>
    <dgm:pt modelId="{7DEDDDA6-4B22-4364-87B5-E57414114A81}" type="pres">
      <dgm:prSet presAssocID="{0E6B5B16-CF14-4E0F-88E2-7E81BF440032}" presName="sp" presStyleCnt="0"/>
      <dgm:spPr/>
    </dgm:pt>
    <dgm:pt modelId="{BD3CD225-3E6D-43C3-9EEC-E26885303278}" type="pres">
      <dgm:prSet presAssocID="{7B4DADD4-0D87-4A77-98CE-2920B7C63E90}" presName="composite" presStyleCnt="0"/>
      <dgm:spPr/>
    </dgm:pt>
    <dgm:pt modelId="{2ED35EC8-35DD-41E8-8F6F-5482290D779C}" type="pres">
      <dgm:prSet presAssocID="{7B4DADD4-0D87-4A77-98CE-2920B7C63E90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7BECF403-B3BC-4884-BEB7-11911DE8F5E4}" type="pres">
      <dgm:prSet presAssocID="{7B4DADD4-0D87-4A77-98CE-2920B7C63E90}" presName="descendantText" presStyleLbl="alignAcc1" presStyleIdx="4" presStyleCnt="5">
        <dgm:presLayoutVars>
          <dgm:bulletEnabled val="1"/>
        </dgm:presLayoutVars>
      </dgm:prSet>
      <dgm:spPr>
        <a:ln>
          <a:noFill/>
        </a:ln>
      </dgm:spPr>
    </dgm:pt>
  </dgm:ptLst>
  <dgm:cxnLst>
    <dgm:cxn modelId="{FB868A01-8E1D-4D07-8341-3FA09EE2A300}" srcId="{9BBDF350-E4EE-434E-84E1-914FDFBCD695}" destId="{8E476EDF-74E6-41E8-869D-D984FEB17699}" srcOrd="0" destOrd="0" parTransId="{52410D6D-664A-4B58-8DAC-0A1A02C3CE4F}" sibTransId="{C31BFB4D-928A-4019-8FEF-AB12C651F5B0}"/>
    <dgm:cxn modelId="{76A38F15-7E28-4FCA-8868-6E66991A6243}" type="presOf" srcId="{BB1A0305-B384-492C-AA30-1D598B92FBF4}" destId="{232F9547-2A25-4C62-8247-D84EDD48FD4C}" srcOrd="0" destOrd="0" presId="urn:microsoft.com/office/officeart/2005/8/layout/chevron2"/>
    <dgm:cxn modelId="{BFB7AA18-74FD-4D88-B4CA-1E0301C4C13E}" srcId="{097E17BB-710C-4426-9DF7-D5BB0EA7F65E}" destId="{308BDA32-85D5-45BB-9306-2BD8BA5A78B3}" srcOrd="0" destOrd="0" parTransId="{BA087912-436C-440B-8345-E96A6A8DB7AB}" sibTransId="{D1979DF1-C49A-413B-A92F-FF8F427C3614}"/>
    <dgm:cxn modelId="{87FB4A24-9FF4-4FAF-86A0-FE7D790E7EF4}" type="presOf" srcId="{A7EC2A5D-747B-4296-B062-060C8C20C34F}" destId="{8705C460-C6FA-4878-8C7D-BCE0130CF33B}" srcOrd="0" destOrd="0" presId="urn:microsoft.com/office/officeart/2005/8/layout/chevron2"/>
    <dgm:cxn modelId="{3B7AF428-96B7-4044-888D-9C13973195A6}" srcId="{2845D1F9-7F90-453B-8732-E6F7F39B4806}" destId="{BB1A0305-B384-492C-AA30-1D598B92FBF4}" srcOrd="0" destOrd="0" parTransId="{81CB5AFA-023A-4245-BBD4-8FCB27803A57}" sibTransId="{5753E3D3-437C-4160-8E76-AD5BAB75FE01}"/>
    <dgm:cxn modelId="{5AC28530-1DE4-44B7-945D-B29FFE0661C9}" type="presOf" srcId="{7B4DADD4-0D87-4A77-98CE-2920B7C63E90}" destId="{2ED35EC8-35DD-41E8-8F6F-5482290D779C}" srcOrd="0" destOrd="0" presId="urn:microsoft.com/office/officeart/2005/8/layout/chevron2"/>
    <dgm:cxn modelId="{1BBCAC5B-8172-426E-8AF1-68975BE89B07}" type="presOf" srcId="{308BDA32-85D5-45BB-9306-2BD8BA5A78B3}" destId="{1126B9AA-29FD-4265-909B-C9D2EE86CAF1}" srcOrd="0" destOrd="0" presId="urn:microsoft.com/office/officeart/2005/8/layout/chevron2"/>
    <dgm:cxn modelId="{D0CCA469-FBE8-4C73-84F3-2600125E8727}" type="presOf" srcId="{2845D1F9-7F90-453B-8732-E6F7F39B4806}" destId="{87A89998-5481-4194-A393-60C5ABBFA6BC}" srcOrd="0" destOrd="0" presId="urn:microsoft.com/office/officeart/2005/8/layout/chevron2"/>
    <dgm:cxn modelId="{D048534A-3E28-4DA1-B548-FE852213E5E5}" srcId="{1C70A4F2-7A72-4FC6-B2F2-D3DC7424BCC4}" destId="{A7EC2A5D-747B-4296-B062-060C8C20C34F}" srcOrd="0" destOrd="0" parTransId="{B6CBD5BA-AAE8-43C4-A4B4-9F9D0C052D30}" sibTransId="{4C9700D5-87BF-4DA3-9600-C2F943372F55}"/>
    <dgm:cxn modelId="{112BCD4A-25A4-423D-A8D5-04E5DA0A1039}" srcId="{092852D4-5558-4131-98D6-4754CCDA8051}" destId="{097E17BB-710C-4426-9DF7-D5BB0EA7F65E}" srcOrd="1" destOrd="0" parTransId="{A260D1AD-9EBB-44D3-B8C7-DF47D6DB39B3}" sibTransId="{B2861088-3C27-43AB-8AFF-EFD386326A49}"/>
    <dgm:cxn modelId="{2BF9D651-537A-4213-8DB2-5086EE845BB5}" type="presOf" srcId="{8E476EDF-74E6-41E8-869D-D984FEB17699}" destId="{AF3A55B1-3901-45D5-839C-203DF951CE85}" srcOrd="0" destOrd="0" presId="urn:microsoft.com/office/officeart/2005/8/layout/chevron2"/>
    <dgm:cxn modelId="{2ECA117A-4D56-42AC-95D7-03C606A9873C}" type="presOf" srcId="{1C70A4F2-7A72-4FC6-B2F2-D3DC7424BCC4}" destId="{8FB3FEEF-215F-42E2-9438-4036A728A673}" srcOrd="0" destOrd="0" presId="urn:microsoft.com/office/officeart/2005/8/layout/chevron2"/>
    <dgm:cxn modelId="{A3FD4780-D3EA-4E51-9F23-7AB2A4011021}" srcId="{092852D4-5558-4131-98D6-4754CCDA8051}" destId="{1C70A4F2-7A72-4FC6-B2F2-D3DC7424BCC4}" srcOrd="0" destOrd="0" parTransId="{DF4CAFA4-2F19-4DDC-9187-6662548E27C0}" sibTransId="{741B2683-784A-4EB5-84B5-09753FC401D4}"/>
    <dgm:cxn modelId="{86B76084-4268-4CF4-9081-8D078710FC98}" srcId="{092852D4-5558-4131-98D6-4754CCDA8051}" destId="{9BBDF350-E4EE-434E-84E1-914FDFBCD695}" srcOrd="3" destOrd="0" parTransId="{9A857229-CD3D-4752-92F8-5B1C598DFD7E}" sibTransId="{0E6B5B16-CF14-4E0F-88E2-7E81BF440032}"/>
    <dgm:cxn modelId="{7AEA86AF-9D11-4A97-97C7-C2AB1A753AF3}" type="presOf" srcId="{9BBDF350-E4EE-434E-84E1-914FDFBCD695}" destId="{62CCF460-BC5B-418F-926C-DE608E53F17E}" srcOrd="0" destOrd="0" presId="urn:microsoft.com/office/officeart/2005/8/layout/chevron2"/>
    <dgm:cxn modelId="{FA0708BA-6165-4119-AA9D-5F38F5DDE0BA}" srcId="{092852D4-5558-4131-98D6-4754CCDA8051}" destId="{2845D1F9-7F90-453B-8732-E6F7F39B4806}" srcOrd="2" destOrd="0" parTransId="{A6C0178D-1899-4EEC-B503-F133572689E8}" sibTransId="{C565E087-EFD8-4AAD-845A-EC718F714B6C}"/>
    <dgm:cxn modelId="{8F7A13C2-3B3E-4692-BFCF-A9937D550C6C}" type="presOf" srcId="{097E17BB-710C-4426-9DF7-D5BB0EA7F65E}" destId="{F7BF9618-AC43-40E4-8502-8DD85716B9C5}" srcOrd="0" destOrd="0" presId="urn:microsoft.com/office/officeart/2005/8/layout/chevron2"/>
    <dgm:cxn modelId="{FD86B0CA-A782-4F9B-85AC-21AE9F925DDC}" type="presOf" srcId="{092852D4-5558-4131-98D6-4754CCDA8051}" destId="{4A1A4A21-1665-4305-973B-A2E36454E5C1}" srcOrd="0" destOrd="0" presId="urn:microsoft.com/office/officeart/2005/8/layout/chevron2"/>
    <dgm:cxn modelId="{C63A2ADE-2719-4DA9-8731-DFBC8573D401}" srcId="{092852D4-5558-4131-98D6-4754CCDA8051}" destId="{7B4DADD4-0D87-4A77-98CE-2920B7C63E90}" srcOrd="4" destOrd="0" parTransId="{660F131A-6C77-43CE-ADEA-63F63183A5C3}" sibTransId="{985047D9-37E5-42C8-B528-C053FC24E814}"/>
    <dgm:cxn modelId="{1BD99151-C711-4DD5-8890-76E12C8C9A96}" type="presParOf" srcId="{4A1A4A21-1665-4305-973B-A2E36454E5C1}" destId="{0C535730-2587-4913-A9C7-56B94A9F22FE}" srcOrd="0" destOrd="0" presId="urn:microsoft.com/office/officeart/2005/8/layout/chevron2"/>
    <dgm:cxn modelId="{4FBCA87A-BB1E-421F-BEC4-CA1A5A6D1085}" type="presParOf" srcId="{0C535730-2587-4913-A9C7-56B94A9F22FE}" destId="{8FB3FEEF-215F-42E2-9438-4036A728A673}" srcOrd="0" destOrd="0" presId="urn:microsoft.com/office/officeart/2005/8/layout/chevron2"/>
    <dgm:cxn modelId="{93F00BC4-E308-47D7-8E4A-7926957D28C3}" type="presParOf" srcId="{0C535730-2587-4913-A9C7-56B94A9F22FE}" destId="{8705C460-C6FA-4878-8C7D-BCE0130CF33B}" srcOrd="1" destOrd="0" presId="urn:microsoft.com/office/officeart/2005/8/layout/chevron2"/>
    <dgm:cxn modelId="{C4CC3FDD-F767-4B00-8B18-66DED9045276}" type="presParOf" srcId="{4A1A4A21-1665-4305-973B-A2E36454E5C1}" destId="{697CC325-0298-4168-BC08-5CFE706CDE76}" srcOrd="1" destOrd="0" presId="urn:microsoft.com/office/officeart/2005/8/layout/chevron2"/>
    <dgm:cxn modelId="{BF3271E8-FA77-4E46-BF98-1607F733D450}" type="presParOf" srcId="{4A1A4A21-1665-4305-973B-A2E36454E5C1}" destId="{CD53AEC0-FD45-4655-AB00-91FCFA06EAF1}" srcOrd="2" destOrd="0" presId="urn:microsoft.com/office/officeart/2005/8/layout/chevron2"/>
    <dgm:cxn modelId="{53E7F93E-701E-4489-A1EE-DBEC9A084F7C}" type="presParOf" srcId="{CD53AEC0-FD45-4655-AB00-91FCFA06EAF1}" destId="{F7BF9618-AC43-40E4-8502-8DD85716B9C5}" srcOrd="0" destOrd="0" presId="urn:microsoft.com/office/officeart/2005/8/layout/chevron2"/>
    <dgm:cxn modelId="{0DBF4A14-1F9D-4814-98DF-C1CB31BBDFC5}" type="presParOf" srcId="{CD53AEC0-FD45-4655-AB00-91FCFA06EAF1}" destId="{1126B9AA-29FD-4265-909B-C9D2EE86CAF1}" srcOrd="1" destOrd="0" presId="urn:microsoft.com/office/officeart/2005/8/layout/chevron2"/>
    <dgm:cxn modelId="{A7D182A8-68F5-47C7-9747-22DE57383BEE}" type="presParOf" srcId="{4A1A4A21-1665-4305-973B-A2E36454E5C1}" destId="{D779A877-67F7-4615-879B-C1CB30CDC8EC}" srcOrd="3" destOrd="0" presId="urn:microsoft.com/office/officeart/2005/8/layout/chevron2"/>
    <dgm:cxn modelId="{B489E672-71E5-4624-9D04-0BCBCE955713}" type="presParOf" srcId="{4A1A4A21-1665-4305-973B-A2E36454E5C1}" destId="{C4C892CD-15A3-4623-9774-69C95252C562}" srcOrd="4" destOrd="0" presId="urn:microsoft.com/office/officeart/2005/8/layout/chevron2"/>
    <dgm:cxn modelId="{52435C20-AFF8-4549-81FD-65248A88B9FE}" type="presParOf" srcId="{C4C892CD-15A3-4623-9774-69C95252C562}" destId="{87A89998-5481-4194-A393-60C5ABBFA6BC}" srcOrd="0" destOrd="0" presId="urn:microsoft.com/office/officeart/2005/8/layout/chevron2"/>
    <dgm:cxn modelId="{5473518A-0EF7-43A4-AE73-4355BE5F12D1}" type="presParOf" srcId="{C4C892CD-15A3-4623-9774-69C95252C562}" destId="{232F9547-2A25-4C62-8247-D84EDD48FD4C}" srcOrd="1" destOrd="0" presId="urn:microsoft.com/office/officeart/2005/8/layout/chevron2"/>
    <dgm:cxn modelId="{E0075EB9-79CD-435C-A0CD-5055CA1A61F7}" type="presParOf" srcId="{4A1A4A21-1665-4305-973B-A2E36454E5C1}" destId="{2EFBBF4E-7254-4FCE-8EF8-3BAD2B696284}" srcOrd="5" destOrd="0" presId="urn:microsoft.com/office/officeart/2005/8/layout/chevron2"/>
    <dgm:cxn modelId="{66749570-E639-48C4-88DE-F0F8FCB2A999}" type="presParOf" srcId="{4A1A4A21-1665-4305-973B-A2E36454E5C1}" destId="{91E0104A-4A86-4FF1-89E3-E77CAD58C152}" srcOrd="6" destOrd="0" presId="urn:microsoft.com/office/officeart/2005/8/layout/chevron2"/>
    <dgm:cxn modelId="{4EE18C70-0F48-4261-A698-C49C39D470CE}" type="presParOf" srcId="{91E0104A-4A86-4FF1-89E3-E77CAD58C152}" destId="{62CCF460-BC5B-418F-926C-DE608E53F17E}" srcOrd="0" destOrd="0" presId="urn:microsoft.com/office/officeart/2005/8/layout/chevron2"/>
    <dgm:cxn modelId="{ACB90EF7-C388-4F99-B7F2-4EB0DD07D27F}" type="presParOf" srcId="{91E0104A-4A86-4FF1-89E3-E77CAD58C152}" destId="{AF3A55B1-3901-45D5-839C-203DF951CE85}" srcOrd="1" destOrd="0" presId="urn:microsoft.com/office/officeart/2005/8/layout/chevron2"/>
    <dgm:cxn modelId="{E36D5F77-3127-4533-9799-EED74355C697}" type="presParOf" srcId="{4A1A4A21-1665-4305-973B-A2E36454E5C1}" destId="{7DEDDDA6-4B22-4364-87B5-E57414114A81}" srcOrd="7" destOrd="0" presId="urn:microsoft.com/office/officeart/2005/8/layout/chevron2"/>
    <dgm:cxn modelId="{97B115A0-6BD8-4167-8576-CE20E061C30D}" type="presParOf" srcId="{4A1A4A21-1665-4305-973B-A2E36454E5C1}" destId="{BD3CD225-3E6D-43C3-9EEC-E26885303278}" srcOrd="8" destOrd="0" presId="urn:microsoft.com/office/officeart/2005/8/layout/chevron2"/>
    <dgm:cxn modelId="{C9268B27-A3BD-4688-A52E-5BB74D1036CA}" type="presParOf" srcId="{BD3CD225-3E6D-43C3-9EEC-E26885303278}" destId="{2ED35EC8-35DD-41E8-8F6F-5482290D779C}" srcOrd="0" destOrd="0" presId="urn:microsoft.com/office/officeart/2005/8/layout/chevron2"/>
    <dgm:cxn modelId="{E97BAE89-7087-48D7-8FC2-2DD1B82234C9}" type="presParOf" srcId="{BD3CD225-3E6D-43C3-9EEC-E26885303278}" destId="{7BECF403-B3BC-4884-BEB7-11911DE8F5E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3FEEF-215F-42E2-9438-4036A728A673}">
      <dsp:nvSpPr>
        <dsp:cNvPr id="0" name=""/>
        <dsp:cNvSpPr/>
      </dsp:nvSpPr>
      <dsp:spPr>
        <a:xfrm rot="5400000">
          <a:off x="-104085" y="104175"/>
          <a:ext cx="693901" cy="4857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1" kern="1200" dirty="0"/>
            <a:t>Structure</a:t>
          </a:r>
        </a:p>
      </dsp:txBody>
      <dsp:txXfrm rot="-5400000">
        <a:off x="1" y="242954"/>
        <a:ext cx="485730" cy="208171"/>
      </dsp:txXfrm>
    </dsp:sp>
    <dsp:sp modelId="{8705C460-C6FA-4878-8C7D-BCE0130CF33B}">
      <dsp:nvSpPr>
        <dsp:cNvPr id="0" name=""/>
        <dsp:cNvSpPr/>
      </dsp:nvSpPr>
      <dsp:spPr>
        <a:xfrm rot="5400000">
          <a:off x="1940526" y="-1454705"/>
          <a:ext cx="451035" cy="3360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600" kern="1200" dirty="0">
              <a:solidFill>
                <a:schemeClr val="accent1"/>
              </a:solidFill>
            </a:rPr>
            <a:t>Rédaction du volet 1 (Déclaration)</a:t>
          </a:r>
        </a:p>
      </dsp:txBody>
      <dsp:txXfrm rot="-5400000">
        <a:off x="485730" y="22109"/>
        <a:ext cx="3338609" cy="406999"/>
      </dsp:txXfrm>
    </dsp:sp>
    <dsp:sp modelId="{F7BF9618-AC43-40E4-8502-8DD85716B9C5}">
      <dsp:nvSpPr>
        <dsp:cNvPr id="0" name=""/>
        <dsp:cNvSpPr/>
      </dsp:nvSpPr>
      <dsp:spPr>
        <a:xfrm rot="5400000">
          <a:off x="-104085" y="693052"/>
          <a:ext cx="693901" cy="4857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1" kern="1200" dirty="0"/>
            <a:t>ARS</a:t>
          </a:r>
        </a:p>
      </dsp:txBody>
      <dsp:txXfrm rot="-5400000">
        <a:off x="1" y="831831"/>
        <a:ext cx="485730" cy="208171"/>
      </dsp:txXfrm>
    </dsp:sp>
    <dsp:sp modelId="{1126B9AA-29FD-4265-909B-C9D2EE86CAF1}">
      <dsp:nvSpPr>
        <dsp:cNvPr id="0" name=""/>
        <dsp:cNvSpPr/>
      </dsp:nvSpPr>
      <dsp:spPr>
        <a:xfrm rot="5400000">
          <a:off x="1940526" y="-865828"/>
          <a:ext cx="451035" cy="3360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600" kern="1200" dirty="0">
              <a:solidFill>
                <a:schemeClr val="accent1"/>
              </a:solidFill>
            </a:rPr>
            <a:t>Première analyse</a:t>
          </a:r>
        </a:p>
      </dsp:txBody>
      <dsp:txXfrm rot="-5400000">
        <a:off x="485730" y="610986"/>
        <a:ext cx="3338609" cy="406999"/>
      </dsp:txXfrm>
    </dsp:sp>
    <dsp:sp modelId="{87A89998-5481-4194-A393-60C5ABBFA6BC}">
      <dsp:nvSpPr>
        <dsp:cNvPr id="0" name=""/>
        <dsp:cNvSpPr/>
      </dsp:nvSpPr>
      <dsp:spPr>
        <a:xfrm rot="5400000">
          <a:off x="-104085" y="1281930"/>
          <a:ext cx="693901" cy="4857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1" kern="1200" dirty="0"/>
            <a:t>Structure</a:t>
          </a:r>
        </a:p>
      </dsp:txBody>
      <dsp:txXfrm rot="-5400000">
        <a:off x="1" y="1420709"/>
        <a:ext cx="485730" cy="208171"/>
      </dsp:txXfrm>
    </dsp:sp>
    <dsp:sp modelId="{232F9547-2A25-4C62-8247-D84EDD48FD4C}">
      <dsp:nvSpPr>
        <dsp:cNvPr id="0" name=""/>
        <dsp:cNvSpPr/>
      </dsp:nvSpPr>
      <dsp:spPr>
        <a:xfrm rot="5400000">
          <a:off x="1940526" y="-276950"/>
          <a:ext cx="451035" cy="3360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600" kern="1200" dirty="0">
              <a:solidFill>
                <a:schemeClr val="accent1"/>
              </a:solidFill>
            </a:rPr>
            <a:t>Rédaction du volet 2 dans les 3 mois</a:t>
          </a:r>
        </a:p>
      </dsp:txBody>
      <dsp:txXfrm rot="-5400000">
        <a:off x="485730" y="1199864"/>
        <a:ext cx="3338609" cy="406999"/>
      </dsp:txXfrm>
    </dsp:sp>
    <dsp:sp modelId="{62CCF460-BC5B-418F-926C-DE608E53F17E}">
      <dsp:nvSpPr>
        <dsp:cNvPr id="0" name=""/>
        <dsp:cNvSpPr/>
      </dsp:nvSpPr>
      <dsp:spPr>
        <a:xfrm rot="5400000">
          <a:off x="-104085" y="1870807"/>
          <a:ext cx="693901" cy="4857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1" kern="1200" dirty="0"/>
            <a:t>ARS</a:t>
          </a:r>
        </a:p>
      </dsp:txBody>
      <dsp:txXfrm rot="-5400000">
        <a:off x="1" y="2009586"/>
        <a:ext cx="485730" cy="208171"/>
      </dsp:txXfrm>
    </dsp:sp>
    <dsp:sp modelId="{AF3A55B1-3901-45D5-839C-203DF951CE85}">
      <dsp:nvSpPr>
        <dsp:cNvPr id="0" name=""/>
        <dsp:cNvSpPr/>
      </dsp:nvSpPr>
      <dsp:spPr>
        <a:xfrm rot="5400000">
          <a:off x="1940526" y="311926"/>
          <a:ext cx="451035" cy="3360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600" kern="1200" dirty="0">
              <a:solidFill>
                <a:schemeClr val="accent1"/>
              </a:solidFill>
            </a:rPr>
            <a:t>Seconde analyse</a:t>
          </a:r>
        </a:p>
      </dsp:txBody>
      <dsp:txXfrm rot="-5400000">
        <a:off x="485730" y="1788740"/>
        <a:ext cx="3338609" cy="406999"/>
      </dsp:txXfrm>
    </dsp:sp>
    <dsp:sp modelId="{2ED35EC8-35DD-41E8-8F6F-5482290D779C}">
      <dsp:nvSpPr>
        <dsp:cNvPr id="0" name=""/>
        <dsp:cNvSpPr/>
      </dsp:nvSpPr>
      <dsp:spPr>
        <a:xfrm rot="5400000">
          <a:off x="-104085" y="2459685"/>
          <a:ext cx="693901" cy="4857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1" kern="1200" dirty="0"/>
            <a:t>HAS</a:t>
          </a:r>
        </a:p>
      </dsp:txBody>
      <dsp:txXfrm rot="-5400000">
        <a:off x="1" y="2598464"/>
        <a:ext cx="485730" cy="208171"/>
      </dsp:txXfrm>
    </dsp:sp>
    <dsp:sp modelId="{7BECF403-B3BC-4884-BEB7-11911DE8F5E4}">
      <dsp:nvSpPr>
        <dsp:cNvPr id="0" name=""/>
        <dsp:cNvSpPr/>
      </dsp:nvSpPr>
      <dsp:spPr>
        <a:xfrm rot="5400000">
          <a:off x="1940526" y="900804"/>
          <a:ext cx="451035" cy="3360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e l'en-tête 1">
            <a:extLst>
              <a:ext uri="{FF2B5EF4-FFF2-40B4-BE49-F238E27FC236}">
                <a16:creationId xmlns:a16="http://schemas.microsoft.com/office/drawing/2014/main" id="{2D1DB0FF-CA8D-46F6-8C65-08896E0201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3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2051" name="Espace réservé de la date 2">
            <a:extLst>
              <a:ext uri="{FF2B5EF4-FFF2-40B4-BE49-F238E27FC236}">
                <a16:creationId xmlns:a16="http://schemas.microsoft.com/office/drawing/2014/main" id="{F2E71AEE-6D84-4AE4-9A50-515E7C0A06D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3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58C4D03-690C-4340-A3B0-504FB9CC677E}" type="datetimeFigureOut">
              <a:rPr lang="fr-FR" altLang="en-US"/>
              <a:pPr>
                <a:defRPr/>
              </a:pPr>
              <a:t>12/09/2024</a:t>
            </a:fld>
            <a:endParaRPr lang="fr-FR" altLang="en-US"/>
          </a:p>
        </p:txBody>
      </p:sp>
      <p:sp>
        <p:nvSpPr>
          <p:cNvPr id="2052" name="Espace réservé de l'image des diapositives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3" name="Espace réservé des commentaires 4">
            <a:extLst>
              <a:ext uri="{FF2B5EF4-FFF2-40B4-BE49-F238E27FC236}">
                <a16:creationId xmlns:a16="http://schemas.microsoft.com/office/drawing/2014/main" id="{C3183C16-1EE8-49BC-8E96-CDB59546D90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0925"/>
            <a:ext cx="5683250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/>
              <a:t>Modifiez les styles du texte du masque</a:t>
            </a:r>
          </a:p>
          <a:p>
            <a:pPr lvl="1"/>
            <a:r>
              <a:rPr lang="fr-FR" altLang="en-US" noProof="0"/>
              <a:t>Deuxième niveau</a:t>
            </a:r>
          </a:p>
          <a:p>
            <a:pPr lvl="2"/>
            <a:r>
              <a:rPr lang="fr-FR" altLang="en-US" noProof="0"/>
              <a:t>Troisième niveau</a:t>
            </a:r>
          </a:p>
          <a:p>
            <a:pPr lvl="3"/>
            <a:r>
              <a:rPr lang="fr-FR" altLang="en-US" noProof="0"/>
              <a:t>Quatrième niveau</a:t>
            </a:r>
          </a:p>
          <a:p>
            <a:pPr lvl="4"/>
            <a:r>
              <a:rPr lang="fr-FR" altLang="en-US" noProof="0"/>
              <a:t>Cinquième niveau</a:t>
            </a:r>
          </a:p>
        </p:txBody>
      </p:sp>
      <p:sp>
        <p:nvSpPr>
          <p:cNvPr id="2054" name="Espace réservé du pied de page 5">
            <a:extLst>
              <a:ext uri="{FF2B5EF4-FFF2-40B4-BE49-F238E27FC236}">
                <a16:creationId xmlns:a16="http://schemas.microsoft.com/office/drawing/2014/main" id="{99ED53E7-7CBF-4184-8055-F29F22C7D6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3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2055" name="Espace réservé du numéro de diapositive 6">
            <a:extLst>
              <a:ext uri="{FF2B5EF4-FFF2-40B4-BE49-F238E27FC236}">
                <a16:creationId xmlns:a16="http://schemas.microsoft.com/office/drawing/2014/main" id="{F9D9B13B-A1DE-4AB3-B91B-AD4CC2552D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charset="0"/>
              <a:buNone/>
              <a:defRPr sz="1300"/>
            </a:lvl1pPr>
          </a:lstStyle>
          <a:p>
            <a:fld id="{6219CD33-E9B3-426F-9F4C-DC3C5B2DD79C}" type="slidenum">
              <a:rPr lang="fr-FR" altLang="en-US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4769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9CD33-E9B3-426F-9F4C-DC3C5B2DD79C}" type="slidenum">
              <a:rPr lang="fr-FR" altLang="en-US" smtClean="0"/>
              <a:pPr/>
              <a:t>1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87153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DC2E-0A6D-4005-8EDE-45C631DD2403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29179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1C1FD-E8B7-4B05-A259-2236B35C5B57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552957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7D48-F295-4E38-929C-6A833E067145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48549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E20F8-7EB0-467B-ACEA-7B375167EEC1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7265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B40CA-B3B9-4C47-A97F-41F21B49EFF1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87308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832E9-77F2-42A8-89CA-E6023F7677BF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47727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A613B-C68D-48C4-B1EA-721D987D4525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351292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92EDA-CEF6-4DF7-96EA-BDC85D3FBB16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96023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FEDCC-2F0C-4DE0-8F55-10DB03452131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672368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52D20-4E3F-4344-B700-D1244F8CE5A8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768083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/>
              <a:t>RMM  04/02/2021 Sainte Félicité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CEFA-00EC-47C2-BD84-9E6FC7FEA846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70619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 altLang="en-US"/>
              <a:t>16/09/2020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 altLang="en-US"/>
              <a:t>RMM  04/02/2021 Sainte Félicité </a:t>
            </a:r>
            <a:endParaRPr lang="fr-F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30BBE-96ED-45F5-B37C-1B519D25D051}" type="slidenum">
              <a:rPr lang="fr-FR" altLang="en-US" smtClean="0"/>
              <a:pPr/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25628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eau, extérieur, ciel, bateau&#10;&#10;Description générée automatiquement">
            <a:extLst>
              <a:ext uri="{FF2B5EF4-FFF2-40B4-BE49-F238E27FC236}">
                <a16:creationId xmlns:a16="http://schemas.microsoft.com/office/drawing/2014/main" id="{5E2B2D3B-4585-F9FE-B7CE-A70D2619A4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88389" cy="685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F615E51-AA72-CEBA-90EE-8AFA1348CEA3}"/>
              </a:ext>
            </a:extLst>
          </p:cNvPr>
          <p:cNvSpPr txBox="1"/>
          <p:nvPr/>
        </p:nvSpPr>
        <p:spPr>
          <a:xfrm>
            <a:off x="3014663" y="2934652"/>
            <a:ext cx="616267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altLang="en-US" sz="2800" b="1" dirty="0">
                <a:solidFill>
                  <a:srgbClr val="009DFF"/>
                </a:solidFill>
                <a:latin typeface="Montserrat" panose="00000500000000000000" pitchFamily="50" charset="0"/>
              </a:rPr>
              <a:t>Analyse des causes profondes</a:t>
            </a:r>
            <a:br>
              <a:rPr lang="fr-FR" altLang="en-US" sz="2800" b="1" dirty="0">
                <a:solidFill>
                  <a:srgbClr val="009DFF"/>
                </a:solidFill>
                <a:latin typeface="Montserrat" panose="00000500000000000000" pitchFamily="50" charset="0"/>
              </a:rPr>
            </a:br>
            <a:r>
              <a:rPr lang="fr-FR" altLang="en-US" sz="2800" b="1" dirty="0">
                <a:solidFill>
                  <a:srgbClr val="009DFF"/>
                </a:solidFill>
                <a:latin typeface="Montserrat" panose="00000500000000000000" pitchFamily="50" charset="0"/>
              </a:rPr>
              <a:t>« </a:t>
            </a:r>
            <a:r>
              <a:rPr lang="fr-FR" altLang="en-US" sz="2800" b="1" dirty="0">
                <a:solidFill>
                  <a:srgbClr val="009DFF"/>
                </a:solidFill>
                <a:highlight>
                  <a:srgbClr val="FFFF00"/>
                </a:highlight>
                <a:latin typeface="Montserrat" panose="00000500000000000000" pitchFamily="50" charset="0"/>
              </a:rPr>
              <a:t>Type de l’évènement</a:t>
            </a:r>
            <a:r>
              <a:rPr lang="fr-FR" altLang="en-US" sz="2800" b="1" dirty="0">
                <a:solidFill>
                  <a:srgbClr val="009DFF"/>
                </a:solidFill>
                <a:latin typeface="Montserrat" panose="00000500000000000000" pitchFamily="50" charset="0"/>
              </a:rPr>
              <a:t>»</a:t>
            </a:r>
          </a:p>
          <a:p>
            <a:pPr algn="ctr"/>
            <a:r>
              <a:rPr lang="fr-FR" altLang="en-US" sz="2800" b="1" dirty="0">
                <a:solidFill>
                  <a:srgbClr val="009DFF"/>
                </a:solidFill>
                <a:highlight>
                  <a:srgbClr val="FFFF00"/>
                </a:highlight>
                <a:latin typeface="Montserrat" panose="00000500000000000000" pitchFamily="50" charset="0"/>
              </a:rPr>
              <a:t>Structure</a:t>
            </a:r>
          </a:p>
          <a:p>
            <a:pPr algn="ctr"/>
            <a:r>
              <a:rPr lang="fr-FR" altLang="en-US" sz="2800" b="1" dirty="0">
                <a:solidFill>
                  <a:srgbClr val="009DFF"/>
                </a:solidFill>
                <a:highlight>
                  <a:srgbClr val="FFFF00"/>
                </a:highlight>
                <a:latin typeface="Montserrat" panose="00000500000000000000" pitchFamily="50" charset="0"/>
              </a:rPr>
              <a:t>Animateur</a:t>
            </a:r>
            <a:br>
              <a:rPr lang="fr-FR" altLang="en-US" sz="2800" b="1" dirty="0">
                <a:solidFill>
                  <a:srgbClr val="009DFF"/>
                </a:solidFill>
                <a:latin typeface="Montserrat" panose="00000500000000000000" pitchFamily="50" charset="0"/>
              </a:rPr>
            </a:br>
            <a:br>
              <a:rPr lang="fr-FR" altLang="en-US" sz="2800" dirty="0">
                <a:solidFill>
                  <a:srgbClr val="009DFF"/>
                </a:solidFill>
                <a:latin typeface="Montserrat" panose="00000500000000000000" pitchFamily="50" charset="0"/>
              </a:rPr>
            </a:br>
            <a:endParaRPr lang="fr-FR" sz="2800" dirty="0">
              <a:solidFill>
                <a:srgbClr val="009DFF"/>
              </a:solidFill>
              <a:latin typeface="Montserrat" panose="00000500000000000000" pitchFamily="50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3FA7EA7-259D-0A14-8844-357BF3F79610}"/>
              </a:ext>
            </a:extLst>
          </p:cNvPr>
          <p:cNvSpPr txBox="1"/>
          <p:nvPr/>
        </p:nvSpPr>
        <p:spPr>
          <a:xfrm>
            <a:off x="-112496" y="4927104"/>
            <a:ext cx="12190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fr-FR" altLang="en-US" sz="1800" dirty="0">
                <a:solidFill>
                  <a:srgbClr val="009DFF"/>
                </a:solidFill>
                <a:latin typeface="Montserrat" panose="00000500000000000000" pitchFamily="50" charset="0"/>
              </a:rPr>
            </a:br>
            <a:endParaRPr lang="fr-FR" altLang="en-US" sz="1400" dirty="0">
              <a:solidFill>
                <a:srgbClr val="009DFF"/>
              </a:solidFill>
              <a:highlight>
                <a:srgbClr val="FFFF00"/>
              </a:highlight>
              <a:latin typeface="Montserrat" panose="00000500000000000000" pitchFamily="50" charset="0"/>
            </a:endParaRPr>
          </a:p>
        </p:txBody>
      </p:sp>
      <p:pic>
        <p:nvPicPr>
          <p:cNvPr id="17" name="Image 16" descr="Une image contenant texte, clipart">
            <a:extLst>
              <a:ext uri="{FF2B5EF4-FFF2-40B4-BE49-F238E27FC236}">
                <a16:creationId xmlns:a16="http://schemas.microsoft.com/office/drawing/2014/main" id="{6B7B4866-9792-D27E-ACFB-D200169DD4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911" y="775491"/>
            <a:ext cx="2109789" cy="531011"/>
          </a:xfrm>
          <a:prstGeom prst="rect">
            <a:avLst/>
          </a:prstGeom>
        </p:spPr>
      </p:pic>
      <p:pic>
        <p:nvPicPr>
          <p:cNvPr id="19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15AE73-660D-6943-4ED6-0AA969914E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650" y="136525"/>
            <a:ext cx="5353050" cy="72790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D92018-EEFB-A67D-C4D9-5C913C4BA8E3}"/>
              </a:ext>
            </a:extLst>
          </p:cNvPr>
          <p:cNvSpPr txBox="1"/>
          <p:nvPr/>
        </p:nvSpPr>
        <p:spPr>
          <a:xfrm>
            <a:off x="841664" y="500476"/>
            <a:ext cx="1719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FFFF00"/>
                </a:highlight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18666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F0D271E-98A8-4D25-7229-FA95D931A77F}"/>
              </a:ext>
            </a:extLst>
          </p:cNvPr>
          <p:cNvSpPr txBox="1"/>
          <p:nvPr/>
        </p:nvSpPr>
        <p:spPr>
          <a:xfrm>
            <a:off x="643467" y="1698171"/>
            <a:ext cx="3962061" cy="45163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altLang="fr-FR" sz="3600" kern="1200" dirty="0">
                <a:latin typeface="+mj-lt"/>
                <a:ea typeface="+mj-ea"/>
                <a:cs typeface="+mj-cs"/>
              </a:rPr>
              <a:t>Déroulement d’une analyse de causes</a:t>
            </a:r>
            <a:endParaRPr lang="fr-FR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5070020" y="1698170"/>
            <a:ext cx="6760030" cy="451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 Tour de table</a:t>
            </a:r>
          </a:p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Rappels des principes de la revue d’analyse des causes</a:t>
            </a:r>
          </a:p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 Présentation de la structure </a:t>
            </a:r>
          </a:p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 Présentation  chronologique du parcours de prise en charge</a:t>
            </a:r>
          </a:p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 Questionnement sur la prise en charge</a:t>
            </a:r>
          </a:p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 Analyse collective des causes </a:t>
            </a:r>
          </a:p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 Recherche d'actions d'amélioration </a:t>
            </a:r>
          </a:p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 Tour de table pour la conclusion </a:t>
            </a:r>
          </a:p>
          <a:p>
            <a:pPr indent="-228600" defTabSz="9144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FR" altLang="en-US" sz="2000" dirty="0">
                <a:solidFill>
                  <a:schemeClr val="accent1"/>
                </a:solidFill>
              </a:rPr>
              <a:t> Compte rendu 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410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626C4C2-18E8-7522-6408-EDADAF043948}"/>
              </a:ext>
            </a:extLst>
          </p:cNvPr>
          <p:cNvSpPr txBox="1"/>
          <p:nvPr/>
        </p:nvSpPr>
        <p:spPr>
          <a:xfrm>
            <a:off x="759171" y="1833941"/>
            <a:ext cx="2914527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en-US" altLang="fr-FR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S’améliorer</a:t>
            </a:r>
            <a:r>
              <a:rPr lang="en-US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en-US" altLang="fr-FR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partir</a:t>
            </a:r>
            <a:r>
              <a:rPr lang="en-US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des EIGS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E2843C-0398-76E5-CDE1-65905E033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585" y="740419"/>
            <a:ext cx="7962841" cy="514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36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F0D271E-98A8-4D25-7229-FA95D931A77F}"/>
              </a:ext>
            </a:extLst>
          </p:cNvPr>
          <p:cNvSpPr txBox="1"/>
          <p:nvPr/>
        </p:nvSpPr>
        <p:spPr>
          <a:xfrm>
            <a:off x="643467" y="1698171"/>
            <a:ext cx="3962061" cy="45163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fr-FR" sz="3600" kern="1200" dirty="0">
                <a:latin typeface="+mj-lt"/>
                <a:ea typeface="+mj-ea"/>
                <a:cs typeface="+mj-cs"/>
              </a:rPr>
              <a:t>Les </a:t>
            </a:r>
            <a:r>
              <a:rPr lang="en-US" altLang="fr-FR" sz="3600" kern="1200" dirty="0" err="1">
                <a:latin typeface="+mj-lt"/>
                <a:ea typeface="+mj-ea"/>
                <a:cs typeface="+mj-cs"/>
              </a:rPr>
              <a:t>principes</a:t>
            </a:r>
            <a:r>
              <a:rPr lang="en-US" altLang="fr-FR" sz="3600" kern="1200" dirty="0">
                <a:latin typeface="+mj-lt"/>
                <a:ea typeface="+mj-ea"/>
                <a:cs typeface="+mj-cs"/>
              </a:rPr>
              <a:t> de la revue </a:t>
            </a:r>
            <a:r>
              <a:rPr lang="en-US" altLang="fr-FR" sz="3600" kern="1200" dirty="0" err="1">
                <a:latin typeface="+mj-lt"/>
                <a:ea typeface="+mj-ea"/>
                <a:cs typeface="+mj-cs"/>
              </a:rPr>
              <a:t>d’analyse</a:t>
            </a:r>
            <a:r>
              <a:rPr lang="en-US" altLang="fr-FR" sz="3600" kern="1200" dirty="0">
                <a:latin typeface="+mj-lt"/>
                <a:ea typeface="+mj-ea"/>
                <a:cs typeface="+mj-cs"/>
              </a:rPr>
              <a:t> des causes</a:t>
            </a:r>
            <a:endParaRPr lang="en-US" sz="3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texte">
            <a:extLst>
              <a:ext uri="{FF2B5EF4-FFF2-40B4-BE49-F238E27FC236}">
                <a16:creationId xmlns:a16="http://schemas.microsoft.com/office/drawing/2014/main" id="{1E884856-5AA6-917D-E33B-8963EE5F21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2" t="34145" r="15972" b="35798"/>
          <a:stretch/>
        </p:blipFill>
        <p:spPr>
          <a:xfrm>
            <a:off x="4869660" y="1568092"/>
            <a:ext cx="7058207" cy="3175619"/>
          </a:xfrm>
          <a:prstGeom prst="rect">
            <a:avLst/>
          </a:prstGeom>
        </p:spPr>
      </p:pic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BFD7F592-1C80-7F78-749B-18EB4A80E5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131518"/>
              </p:ext>
            </p:extLst>
          </p:nvPr>
        </p:nvGraphicFramePr>
        <p:xfrm>
          <a:off x="759171" y="3403552"/>
          <a:ext cx="3846358" cy="3049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585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1042987"/>
            <a:ext cx="11645892" cy="5072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en-US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déclaration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dirty="0">
                <a:solidFill>
                  <a:srgbClr val="0070C0"/>
                </a:solidFill>
              </a:rPr>
              <a:t>L’EIGS survenu le</a:t>
            </a:r>
            <a:r>
              <a:rPr lang="fr-FR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XX/XX/XXXX</a:t>
            </a:r>
            <a:r>
              <a:rPr lang="fr-FR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0070C0"/>
                </a:solidFill>
              </a:rPr>
              <a:t>concerne  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</a:rPr>
              <a:t>XXX</a:t>
            </a:r>
            <a:r>
              <a:rPr lang="fr-FR" dirty="0">
                <a:solidFill>
                  <a:srgbClr val="0070C0"/>
                </a:solidFill>
              </a:rPr>
              <a:t> entrainant un 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  <a:cs typeface="Times New Roman" panose="02020603050405020304" pitchFamily="18" charset="0"/>
              </a:rPr>
              <a:t>probable déficit fonctionnel / une mise en jeu du pronostic vital / un décès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dirty="0">
                <a:solidFill>
                  <a:srgbClr val="0070C0"/>
                </a:solidFill>
                <a:cs typeface="Times New Roman" panose="02020603050405020304" pitchFamily="18" charset="0"/>
              </a:rPr>
              <a:t>Déclaration sur le portail national de signalement le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XX/XX/XXXX</a:t>
            </a:r>
            <a:r>
              <a:rPr lang="fr-FR" dirty="0">
                <a:solidFill>
                  <a:srgbClr val="0070C0"/>
                </a:solidFill>
                <a:cs typeface="Times New Roman" panose="02020603050405020304" pitchFamily="18" charset="0"/>
              </a:rPr>
              <a:t> par 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  <a:cs typeface="Times New Roman" panose="02020603050405020304" pitchFamily="18" charset="0"/>
              </a:rPr>
              <a:t>XX, fonction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dirty="0">
                <a:solidFill>
                  <a:srgbClr val="0070C0"/>
                </a:solidFill>
                <a:cs typeface="Times New Roman" panose="02020603050405020304" pitchFamily="18" charset="0"/>
              </a:rPr>
              <a:t>Volet 2 à saisir au plus tard le 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  <a:cs typeface="Times New Roman" panose="02020603050405020304" pitchFamily="18" charset="0"/>
              </a:rPr>
              <a:t>XX (3 mois après la date de la déclaration)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dirty="0">
                <a:solidFill>
                  <a:srgbClr val="0070C0"/>
                </a:solidFill>
              </a:rPr>
              <a:t>L’évènement indésirable a-t-il fait l’objet d’une déclaration interne 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</a:rPr>
              <a:t>? 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dirty="0">
                <a:solidFill>
                  <a:srgbClr val="0070C0"/>
                </a:solidFill>
              </a:rPr>
              <a:t>Plainte 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</a:rPr>
              <a:t>?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dirty="0">
                <a:solidFill>
                  <a:srgbClr val="0070C0"/>
                </a:solidFill>
              </a:rPr>
              <a:t>Risque médiatique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</a:rPr>
              <a:t> ? </a:t>
            </a:r>
            <a:endParaRPr lang="fr-FR" sz="16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757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1702468"/>
            <a:ext cx="3644621" cy="2946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Organisme gestionnaire :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fr-FR" sz="1600" b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Accueil </a:t>
            </a:r>
            <a:r>
              <a:rPr lang="fr-FR" sz="1600" b="1" dirty="0">
                <a:solidFill>
                  <a:srgbClr val="0070C0"/>
                </a:solidFill>
                <a:highlight>
                  <a:srgbClr val="FFFF00"/>
                </a:highlight>
                <a:cs typeface="Calibri" panose="020F0502020204030204" pitchFamily="34" charset="0"/>
              </a:rPr>
              <a:t>XX </a:t>
            </a: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personnes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fr-FR" sz="1600" b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fr-FR" sz="1600" b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E278A4-71C6-BB6E-C5C0-9124697FECDE}"/>
              </a:ext>
            </a:extLst>
          </p:cNvPr>
          <p:cNvSpPr txBox="1"/>
          <p:nvPr/>
        </p:nvSpPr>
        <p:spPr>
          <a:xfrm>
            <a:off x="2835357" y="1706223"/>
            <a:ext cx="5438967" cy="4539704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Professionnels salariés :</a:t>
            </a:r>
            <a:endParaRPr lang="fr-FR" sz="1600" b="1" dirty="0">
              <a:solidFill>
                <a:srgbClr val="0070C0"/>
              </a:solidFill>
              <a:highlight>
                <a:srgbClr val="FFFF00"/>
              </a:highlight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       Direction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       Médecin coordonnateur / prescripteur / spécialiste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       Cadre de santé / IDEC</a:t>
            </a:r>
          </a:p>
          <a:p>
            <a:pPr algn="just"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       IDE</a:t>
            </a:r>
          </a:p>
          <a:p>
            <a:pPr algn="just"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       AS/AMP/ AES</a:t>
            </a:r>
          </a:p>
          <a:p>
            <a:pPr algn="just"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       Ergothérapeute</a:t>
            </a:r>
          </a:p>
          <a:p>
            <a:pPr algn="just"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       Psychomotricien</a:t>
            </a:r>
          </a:p>
          <a:p>
            <a:pPr algn="just"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       Psychologue </a:t>
            </a:r>
          </a:p>
          <a:p>
            <a:pPr algn="just"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…</a:t>
            </a:r>
          </a:p>
          <a:p>
            <a:pPr algn="just">
              <a:spcBef>
                <a:spcPts val="600"/>
              </a:spcBef>
            </a:pPr>
            <a:endParaRPr lang="fr-FR" sz="16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Situation RH au moment de l’EIGS</a:t>
            </a:r>
          </a:p>
          <a:p>
            <a:pPr algn="just">
              <a:spcBef>
                <a:spcPts val="600"/>
              </a:spcBef>
            </a:pPr>
            <a:endParaRPr lang="fr-FR" sz="1600" b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Situation RH au moment de l’analyse</a:t>
            </a:r>
            <a:endParaRPr lang="fr-FR" sz="1600" dirty="0">
              <a:solidFill>
                <a:srgbClr val="0070C0"/>
              </a:solidFill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</a:pPr>
            <a:endParaRPr lang="fr-FR" sz="160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CC7F94-DE4F-B1E3-5A89-1BD18E5848E1}"/>
              </a:ext>
            </a:extLst>
          </p:cNvPr>
          <p:cNvSpPr txBox="1"/>
          <p:nvPr/>
        </p:nvSpPr>
        <p:spPr>
          <a:xfrm>
            <a:off x="2907221" y="316607"/>
            <a:ext cx="609700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en-US" altLang="fr-FR" sz="3600" dirty="0" err="1">
                <a:latin typeface="+mj-lt"/>
                <a:ea typeface="+mj-ea"/>
                <a:cs typeface="+mj-cs"/>
              </a:rPr>
              <a:t>L’établissement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7F83F26-415E-B821-8B41-B8BB04A7B6C1}"/>
              </a:ext>
            </a:extLst>
          </p:cNvPr>
          <p:cNvSpPr txBox="1"/>
          <p:nvPr/>
        </p:nvSpPr>
        <p:spPr>
          <a:xfrm>
            <a:off x="8570013" y="1681854"/>
            <a:ext cx="3644621" cy="984885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Professionnels libéraux</a:t>
            </a:r>
            <a:r>
              <a:rPr lang="fr-FR" sz="1600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Kinésithérapeute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FontTx/>
              <a:buChar char="-"/>
            </a:pPr>
            <a:r>
              <a:rPr lang="fr-FR" sz="1600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Médecin traitant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9292D3C-DC69-4B0D-BADB-7EF8B3434F45}"/>
              </a:ext>
            </a:extLst>
          </p:cNvPr>
          <p:cNvSpPr txBox="1"/>
          <p:nvPr/>
        </p:nvSpPr>
        <p:spPr>
          <a:xfrm>
            <a:off x="8570013" y="3364922"/>
            <a:ext cx="3053241" cy="8925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1600" b="1" dirty="0">
                <a:solidFill>
                  <a:srgbClr val="0070C0"/>
                </a:solidFill>
              </a:rPr>
              <a:t>Participants à l’analyse :</a:t>
            </a:r>
          </a:p>
          <a:p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</a:rPr>
              <a:t>Cf feuille d’émargement</a:t>
            </a:r>
          </a:p>
          <a:p>
            <a:r>
              <a:rPr lang="fr-FR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4447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1567832"/>
            <a:ext cx="4662628" cy="5085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en-US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documents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Déclaration d’EIGS – Volet 1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Dossier de la personne </a:t>
            </a:r>
            <a:r>
              <a:rPr lang="fr-FR" sz="1600" dirty="0">
                <a:solidFill>
                  <a:srgbClr val="0070C0"/>
                </a:solidFill>
                <a:cs typeface="Calibri" panose="020F0502020204030204" pitchFamily="34" charset="0"/>
              </a:rPr>
              <a:t>(dossier médical, évaluation des risques, dossier infirmier, suivi des constantes,  plan de soin et traçabilité au moment de l’évènement,  ordonnance et traçabilité de l’administration, projet personnalisé, transmissions, DLU, CRH ….)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b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Protocoles en lien avec le type d’EIGS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Protocole de gestion de l’urgence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Plan de formation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70C0"/>
                </a:solidFill>
                <a:cs typeface="Calibri" panose="020F0502020204030204" pitchFamily="34" charset="0"/>
              </a:rPr>
              <a:t>Planning au moment de l’EIGS …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b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2BAE43F-1E20-9C8B-782F-AA8411BDB16B}"/>
              </a:ext>
            </a:extLst>
          </p:cNvPr>
          <p:cNvSpPr txBox="1"/>
          <p:nvPr/>
        </p:nvSpPr>
        <p:spPr>
          <a:xfrm>
            <a:off x="5830200" y="778865"/>
            <a:ext cx="5822946" cy="5674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bibliographie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70C0"/>
              </a:solidFill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0C0"/>
                </a:solidFill>
              </a:rPr>
              <a:t>Selon la thématique : recommandation HAS, RBPP, …</a:t>
            </a:r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70C0"/>
              </a:solidFill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70C0"/>
              </a:solidFill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</a:rPr>
              <a:t>Gestion de l’urgence : </a:t>
            </a:r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0C0"/>
                </a:solidFill>
              </a:rPr>
              <a:t>EHPAD : 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>
                <a:solidFill>
                  <a:srgbClr val="0070C0"/>
                </a:solidFill>
              </a:rPr>
              <a:t>ASSURE Amélioration des soins d’urgence en EHPAD - Guide des fiches CAT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</a:pPr>
            <a:r>
              <a:rPr lang="fr-FR" sz="1600" dirty="0">
                <a:solidFill>
                  <a:srgbClr val="0070C0"/>
                </a:solidFill>
              </a:rPr>
              <a:t>20 fiches CAT en situation d’urgence en EHPAD - AS IDE</a:t>
            </a:r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0C0"/>
                </a:solidFill>
              </a:rPr>
              <a:t>Secteur PH : 24 fiches urgences  ARS IDF</a:t>
            </a:r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413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03480" y="478517"/>
            <a:ext cx="11645892" cy="5667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3600" dirty="0">
                <a:latin typeface="+mj-lt"/>
                <a:ea typeface="+mj-ea"/>
                <a:cs typeface="+mj-cs"/>
              </a:rPr>
              <a:t>Chronologie</a:t>
            </a:r>
          </a:p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36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Etablie en s’appuyant sur les éléments factuels (ex : transmissions horodatées), le recueil d’information des personnes présentes (personne concernée, professionnels,  autres personnes accompagnées, visiteurs, …).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dirty="0">
                <a:latin typeface="+mj-lt"/>
                <a:ea typeface="+mj-ea"/>
                <a:cs typeface="+mj-cs"/>
              </a:rPr>
              <a:t>Elle débute avant l’évènement (quelques heures ou quelques jours ou quelques semaines selon la situation) et se termine après la prise en charge de la personne suite à l’événement (surveillance, intervention des secours, transfert, information des proches…)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Une attention particulière est à </a:t>
            </a:r>
            <a:r>
              <a:rPr lang="fr-FR" dirty="0">
                <a:latin typeface="+mj-lt"/>
                <a:ea typeface="+mj-ea"/>
                <a:cs typeface="+mj-cs"/>
              </a:rPr>
              <a:t>porter </a:t>
            </a:r>
            <a:r>
              <a:rPr lang="fr-FR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sur l’alerte et la prise en charge de l’urgence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dirty="0">
                <a:latin typeface="+mj-lt"/>
                <a:ea typeface="+mj-ea"/>
                <a:cs typeface="+mj-cs"/>
              </a:rPr>
              <a:t>Elle peut être rédactionnelle ou sous forme d’un chronogramme (diapo suivante)</a:t>
            </a:r>
            <a:endParaRPr lang="fr-FR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4774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03480" y="478517"/>
            <a:ext cx="11645892" cy="5667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3600" dirty="0">
                <a:latin typeface="+mj-lt"/>
                <a:ea typeface="+mj-ea"/>
                <a:cs typeface="+mj-cs"/>
              </a:rPr>
              <a:t>Chronologie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pSp>
        <p:nvGrpSpPr>
          <p:cNvPr id="2" name="Group 26">
            <a:extLst>
              <a:ext uri="{FF2B5EF4-FFF2-40B4-BE49-F238E27FC236}">
                <a16:creationId xmlns:a16="http://schemas.microsoft.com/office/drawing/2014/main" id="{629C2601-7089-7503-D18C-AA8DD51F517B}"/>
              </a:ext>
            </a:extLst>
          </p:cNvPr>
          <p:cNvGrpSpPr>
            <a:grpSpLocks/>
          </p:cNvGrpSpPr>
          <p:nvPr/>
        </p:nvGrpSpPr>
        <p:grpSpPr bwMode="auto">
          <a:xfrm>
            <a:off x="1070264" y="1849581"/>
            <a:ext cx="9788235" cy="3517323"/>
            <a:chOff x="1280858" y="3642615"/>
            <a:chExt cx="10431570" cy="3256012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B886D06-4186-ED22-102F-45BB851E7D43}"/>
                </a:ext>
              </a:extLst>
            </p:cNvPr>
            <p:cNvCxnSpPr/>
            <p:nvPr/>
          </p:nvCxnSpPr>
          <p:spPr>
            <a:xfrm>
              <a:off x="2422360" y="5428653"/>
              <a:ext cx="9290068" cy="43014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5" name="TextBox 24">
              <a:extLst>
                <a:ext uri="{FF2B5EF4-FFF2-40B4-BE49-F238E27FC236}">
                  <a16:creationId xmlns:a16="http://schemas.microsoft.com/office/drawing/2014/main" id="{A0AD3CE6-112A-5160-5FAA-8E196DD35571}"/>
                </a:ext>
              </a:extLst>
            </p:cNvPr>
            <p:cNvSpPr txBox="1"/>
            <p:nvPr/>
          </p:nvSpPr>
          <p:spPr>
            <a:xfrm flipH="1">
              <a:off x="1280858" y="4882556"/>
              <a:ext cx="1135648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1B8118FE-37E5-A8EC-2A62-FF6C3268C5A1}"/>
                </a:ext>
              </a:extLst>
            </p:cNvPr>
            <p:cNvSpPr txBox="1"/>
            <p:nvPr/>
          </p:nvSpPr>
          <p:spPr>
            <a:xfrm flipH="1">
              <a:off x="2797007" y="4113904"/>
              <a:ext cx="1457609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7" name="Straight Arrow Connector 9">
              <a:extLst>
                <a:ext uri="{FF2B5EF4-FFF2-40B4-BE49-F238E27FC236}">
                  <a16:creationId xmlns:a16="http://schemas.microsoft.com/office/drawing/2014/main" id="{C121B41D-5506-1F4F-FED5-5F4794018A7C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 flipH="1">
              <a:off x="3497518" y="4439319"/>
              <a:ext cx="29270" cy="7200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44D12F17-7710-5FCA-AD54-30201B17DF14}"/>
                </a:ext>
              </a:extLst>
            </p:cNvPr>
            <p:cNvSpPr txBox="1"/>
            <p:nvPr/>
          </p:nvSpPr>
          <p:spPr>
            <a:xfrm flipH="1">
              <a:off x="4182420" y="3666928"/>
              <a:ext cx="924909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9" name="Straight Arrow Connector 13">
              <a:extLst>
                <a:ext uri="{FF2B5EF4-FFF2-40B4-BE49-F238E27FC236}">
                  <a16:creationId xmlns:a16="http://schemas.microsoft.com/office/drawing/2014/main" id="{930EB7B2-D587-0725-C202-30B6533CCABE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4568774" y="3992342"/>
              <a:ext cx="76100" cy="14306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24">
              <a:extLst>
                <a:ext uri="{FF2B5EF4-FFF2-40B4-BE49-F238E27FC236}">
                  <a16:creationId xmlns:a16="http://schemas.microsoft.com/office/drawing/2014/main" id="{B80F6FF8-F345-2754-434B-3325EAF241DE}"/>
                </a:ext>
              </a:extLst>
            </p:cNvPr>
            <p:cNvSpPr txBox="1"/>
            <p:nvPr/>
          </p:nvSpPr>
          <p:spPr>
            <a:xfrm flipH="1">
              <a:off x="4970739" y="4171881"/>
              <a:ext cx="1317117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sp>
          <p:nvSpPr>
            <p:cNvPr id="11" name="TextBox 28">
              <a:extLst>
                <a:ext uri="{FF2B5EF4-FFF2-40B4-BE49-F238E27FC236}">
                  <a16:creationId xmlns:a16="http://schemas.microsoft.com/office/drawing/2014/main" id="{75B73452-F34B-FA45-3917-E3B3A5FA2DE8}"/>
                </a:ext>
              </a:extLst>
            </p:cNvPr>
            <p:cNvSpPr txBox="1"/>
            <p:nvPr/>
          </p:nvSpPr>
          <p:spPr>
            <a:xfrm flipH="1">
              <a:off x="5989309" y="3642615"/>
              <a:ext cx="1457609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12" name="Straight Arrow Connector 29">
              <a:extLst>
                <a:ext uri="{FF2B5EF4-FFF2-40B4-BE49-F238E27FC236}">
                  <a16:creationId xmlns:a16="http://schemas.microsoft.com/office/drawing/2014/main" id="{FC43E03E-C3F3-07F1-5E93-28E9F6087CD9}"/>
                </a:ext>
              </a:extLst>
            </p:cNvPr>
            <p:cNvCxnSpPr>
              <a:cxnSpLocks/>
            </p:cNvCxnSpPr>
            <p:nvPr/>
          </p:nvCxnSpPr>
          <p:spPr>
            <a:xfrm>
              <a:off x="6516156" y="4003563"/>
              <a:ext cx="62441" cy="11595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5F1900C9-0B53-6447-2287-231546A46440}"/>
                </a:ext>
              </a:extLst>
            </p:cNvPr>
            <p:cNvSpPr txBox="1"/>
            <p:nvPr/>
          </p:nvSpPr>
          <p:spPr>
            <a:xfrm flipH="1">
              <a:off x="6582500" y="4231727"/>
              <a:ext cx="1457609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14" name="Straight Arrow Connector 34">
              <a:extLst>
                <a:ext uri="{FF2B5EF4-FFF2-40B4-BE49-F238E27FC236}">
                  <a16:creationId xmlns:a16="http://schemas.microsoft.com/office/drawing/2014/main" id="{29CD49E3-05F8-CF00-56A4-3A1FD6CDE836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7312281" y="4559011"/>
              <a:ext cx="0" cy="716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39">
              <a:extLst>
                <a:ext uri="{FF2B5EF4-FFF2-40B4-BE49-F238E27FC236}">
                  <a16:creationId xmlns:a16="http://schemas.microsoft.com/office/drawing/2014/main" id="{49289DD8-B33C-8F17-6FA2-9A8309AAE39D}"/>
                </a:ext>
              </a:extLst>
            </p:cNvPr>
            <p:cNvSpPr txBox="1"/>
            <p:nvPr/>
          </p:nvSpPr>
          <p:spPr>
            <a:xfrm flipH="1">
              <a:off x="5792229" y="5858798"/>
              <a:ext cx="1354192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16" name="Straight Arrow Connector 40">
              <a:extLst>
                <a:ext uri="{FF2B5EF4-FFF2-40B4-BE49-F238E27FC236}">
                  <a16:creationId xmlns:a16="http://schemas.microsoft.com/office/drawing/2014/main" id="{3ECD2D22-43C6-3A57-A098-31D6E7CFBD3E}"/>
                </a:ext>
              </a:extLst>
            </p:cNvPr>
            <p:cNvCxnSpPr>
              <a:cxnSpLocks/>
            </p:cNvCxnSpPr>
            <p:nvPr/>
          </p:nvCxnSpPr>
          <p:spPr>
            <a:xfrm>
              <a:off x="8693791" y="4003563"/>
              <a:ext cx="81954" cy="11782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C79C160C-03DD-88B9-419A-27BAD5E5FED7}"/>
                </a:ext>
              </a:extLst>
            </p:cNvPr>
            <p:cNvSpPr txBox="1"/>
            <p:nvPr/>
          </p:nvSpPr>
          <p:spPr>
            <a:xfrm flipH="1">
              <a:off x="7846933" y="3680019"/>
              <a:ext cx="1280043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18" name="Straight Arrow Connector 42">
              <a:extLst>
                <a:ext uri="{FF2B5EF4-FFF2-40B4-BE49-F238E27FC236}">
                  <a16:creationId xmlns:a16="http://schemas.microsoft.com/office/drawing/2014/main" id="{D3C43148-A9E4-6934-6FD9-4E6054D8F68D}"/>
                </a:ext>
              </a:extLst>
            </p:cNvPr>
            <p:cNvCxnSpPr>
              <a:cxnSpLocks/>
            </p:cNvCxnSpPr>
            <p:nvPr/>
          </p:nvCxnSpPr>
          <p:spPr>
            <a:xfrm>
              <a:off x="9763095" y="4559011"/>
              <a:ext cx="0" cy="8640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39">
              <a:extLst>
                <a:ext uri="{FF2B5EF4-FFF2-40B4-BE49-F238E27FC236}">
                  <a16:creationId xmlns:a16="http://schemas.microsoft.com/office/drawing/2014/main" id="{0D7E9923-9428-A0B4-E57E-4DB02740F58F}"/>
                </a:ext>
              </a:extLst>
            </p:cNvPr>
            <p:cNvSpPr txBox="1"/>
            <p:nvPr/>
          </p:nvSpPr>
          <p:spPr>
            <a:xfrm flipH="1">
              <a:off x="7768881" y="5843836"/>
              <a:ext cx="1781523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sp>
          <p:nvSpPr>
            <p:cNvPr id="21" name="Rectangle avec flèche vers le haut 17">
              <a:extLst>
                <a:ext uri="{FF2B5EF4-FFF2-40B4-BE49-F238E27FC236}">
                  <a16:creationId xmlns:a16="http://schemas.microsoft.com/office/drawing/2014/main" id="{417D0463-7A1D-5765-46F0-D4A94B2DD0E6}"/>
                </a:ext>
              </a:extLst>
            </p:cNvPr>
            <p:cNvSpPr/>
            <p:nvPr/>
          </p:nvSpPr>
          <p:spPr>
            <a:xfrm>
              <a:off x="10342626" y="5808302"/>
              <a:ext cx="891738" cy="1090325"/>
            </a:xfrm>
            <a:prstGeom prst="upArrowCallout">
              <a:avLst>
                <a:gd name="adj1" fmla="val 11343"/>
                <a:gd name="adj2" fmla="val 18172"/>
                <a:gd name="adj3" fmla="val 25000"/>
                <a:gd name="adj4" fmla="val 47032"/>
              </a:avLst>
            </a:prstGeom>
            <a:solidFill>
              <a:schemeClr val="accent5">
                <a:lumMod val="75000"/>
              </a:scheme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Étoile à 8 branches 18">
              <a:extLst>
                <a:ext uri="{FF2B5EF4-FFF2-40B4-BE49-F238E27FC236}">
                  <a16:creationId xmlns:a16="http://schemas.microsoft.com/office/drawing/2014/main" id="{E5F8AE1C-0032-DCBD-C3D7-1200C27935B7}"/>
                </a:ext>
              </a:extLst>
            </p:cNvPr>
            <p:cNvSpPr/>
            <p:nvPr/>
          </p:nvSpPr>
          <p:spPr>
            <a:xfrm>
              <a:off x="2900425" y="5168695"/>
              <a:ext cx="866371" cy="534876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dirty="0"/>
                <a:t>J-h</a:t>
              </a:r>
            </a:p>
          </p:txBody>
        </p:sp>
        <p:sp>
          <p:nvSpPr>
            <p:cNvPr id="30" name="TextBox 39">
              <a:extLst>
                <a:ext uri="{FF2B5EF4-FFF2-40B4-BE49-F238E27FC236}">
                  <a16:creationId xmlns:a16="http://schemas.microsoft.com/office/drawing/2014/main" id="{24A26F9C-E05C-ACB4-59D4-37F415E1E0F3}"/>
                </a:ext>
              </a:extLst>
            </p:cNvPr>
            <p:cNvSpPr txBox="1"/>
            <p:nvPr/>
          </p:nvSpPr>
          <p:spPr>
            <a:xfrm flipH="1">
              <a:off x="2797007" y="5972879"/>
              <a:ext cx="1354192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</p:grpSp>
      <p:sp>
        <p:nvSpPr>
          <p:cNvPr id="31" name="Étoile à 8 branches 18">
            <a:extLst>
              <a:ext uri="{FF2B5EF4-FFF2-40B4-BE49-F238E27FC236}">
                <a16:creationId xmlns:a16="http://schemas.microsoft.com/office/drawing/2014/main" id="{AC719B02-26A2-5C70-BE66-716F9849C192}"/>
              </a:ext>
            </a:extLst>
          </p:cNvPr>
          <p:cNvSpPr/>
          <p:nvPr/>
        </p:nvSpPr>
        <p:spPr bwMode="auto">
          <a:xfrm>
            <a:off x="3694925" y="3489157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32" name="Étoile à 8 branches 18">
            <a:extLst>
              <a:ext uri="{FF2B5EF4-FFF2-40B4-BE49-F238E27FC236}">
                <a16:creationId xmlns:a16="http://schemas.microsoft.com/office/drawing/2014/main" id="{F0C22BA8-30E1-AE11-094E-4CAD307E11E4}"/>
              </a:ext>
            </a:extLst>
          </p:cNvPr>
          <p:cNvSpPr/>
          <p:nvPr/>
        </p:nvSpPr>
        <p:spPr bwMode="auto">
          <a:xfrm>
            <a:off x="4770605" y="3492076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34" name="Étoile à 8 branches 18">
            <a:extLst>
              <a:ext uri="{FF2B5EF4-FFF2-40B4-BE49-F238E27FC236}">
                <a16:creationId xmlns:a16="http://schemas.microsoft.com/office/drawing/2014/main" id="{059A4EA8-CEF7-24F4-6BC8-A3C82B4FC46C}"/>
              </a:ext>
            </a:extLst>
          </p:cNvPr>
          <p:cNvSpPr/>
          <p:nvPr/>
        </p:nvSpPr>
        <p:spPr bwMode="auto">
          <a:xfrm>
            <a:off x="5686993" y="3520361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36" name="Étoile à 8 branches 18">
            <a:extLst>
              <a:ext uri="{FF2B5EF4-FFF2-40B4-BE49-F238E27FC236}">
                <a16:creationId xmlns:a16="http://schemas.microsoft.com/office/drawing/2014/main" id="{438AFB6D-40F4-3706-CF8F-7362D6D99E6C}"/>
              </a:ext>
            </a:extLst>
          </p:cNvPr>
          <p:cNvSpPr/>
          <p:nvPr/>
        </p:nvSpPr>
        <p:spPr bwMode="auto">
          <a:xfrm>
            <a:off x="6677126" y="3492076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38" name="Étoile à 8 branches 18">
            <a:extLst>
              <a:ext uri="{FF2B5EF4-FFF2-40B4-BE49-F238E27FC236}">
                <a16:creationId xmlns:a16="http://schemas.microsoft.com/office/drawing/2014/main" id="{FC75A582-4E29-6A5D-7B9A-52575A6A297D}"/>
              </a:ext>
            </a:extLst>
          </p:cNvPr>
          <p:cNvSpPr/>
          <p:nvPr/>
        </p:nvSpPr>
        <p:spPr bwMode="auto">
          <a:xfrm>
            <a:off x="7719441" y="3523688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40" name="Étoile à 8 branches 18">
            <a:extLst>
              <a:ext uri="{FF2B5EF4-FFF2-40B4-BE49-F238E27FC236}">
                <a16:creationId xmlns:a16="http://schemas.microsoft.com/office/drawing/2014/main" id="{65913E76-BD26-D61A-ACC0-F206927E3FF9}"/>
              </a:ext>
            </a:extLst>
          </p:cNvPr>
          <p:cNvSpPr/>
          <p:nvPr/>
        </p:nvSpPr>
        <p:spPr bwMode="auto">
          <a:xfrm>
            <a:off x="9052369" y="3523688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C95FF3-D626-9660-29D8-FA5C4AFB8FAD}"/>
              </a:ext>
            </a:extLst>
          </p:cNvPr>
          <p:cNvSpPr txBox="1"/>
          <p:nvPr/>
        </p:nvSpPr>
        <p:spPr bwMode="auto">
          <a:xfrm flipH="1">
            <a:off x="8781100" y="2470751"/>
            <a:ext cx="1201100" cy="35355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34489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03480" y="478517"/>
            <a:ext cx="11645892" cy="5667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3600" dirty="0">
                <a:latin typeface="+mj-lt"/>
                <a:ea typeface="+mj-ea"/>
                <a:cs typeface="+mj-cs"/>
              </a:rPr>
              <a:t>Chronologie et écarts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pSp>
        <p:nvGrpSpPr>
          <p:cNvPr id="2" name="Group 26">
            <a:extLst>
              <a:ext uri="{FF2B5EF4-FFF2-40B4-BE49-F238E27FC236}">
                <a16:creationId xmlns:a16="http://schemas.microsoft.com/office/drawing/2014/main" id="{629C2601-7089-7503-D18C-AA8DD51F517B}"/>
              </a:ext>
            </a:extLst>
          </p:cNvPr>
          <p:cNvGrpSpPr>
            <a:grpSpLocks/>
          </p:cNvGrpSpPr>
          <p:nvPr/>
        </p:nvGrpSpPr>
        <p:grpSpPr bwMode="auto">
          <a:xfrm>
            <a:off x="1070264" y="1849581"/>
            <a:ext cx="9788235" cy="3517323"/>
            <a:chOff x="1280858" y="3642615"/>
            <a:chExt cx="10431570" cy="3256012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B886D06-4186-ED22-102F-45BB851E7D43}"/>
                </a:ext>
              </a:extLst>
            </p:cNvPr>
            <p:cNvCxnSpPr/>
            <p:nvPr/>
          </p:nvCxnSpPr>
          <p:spPr>
            <a:xfrm>
              <a:off x="2422360" y="5428653"/>
              <a:ext cx="9290068" cy="43014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5" name="TextBox 24">
              <a:extLst>
                <a:ext uri="{FF2B5EF4-FFF2-40B4-BE49-F238E27FC236}">
                  <a16:creationId xmlns:a16="http://schemas.microsoft.com/office/drawing/2014/main" id="{A0AD3CE6-112A-5160-5FAA-8E196DD35571}"/>
                </a:ext>
              </a:extLst>
            </p:cNvPr>
            <p:cNvSpPr txBox="1"/>
            <p:nvPr/>
          </p:nvSpPr>
          <p:spPr>
            <a:xfrm flipH="1">
              <a:off x="1280858" y="4882556"/>
              <a:ext cx="1135648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1B8118FE-37E5-A8EC-2A62-FF6C3268C5A1}"/>
                </a:ext>
              </a:extLst>
            </p:cNvPr>
            <p:cNvSpPr txBox="1"/>
            <p:nvPr/>
          </p:nvSpPr>
          <p:spPr>
            <a:xfrm flipH="1">
              <a:off x="2797007" y="4113904"/>
              <a:ext cx="1457609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7" name="Straight Arrow Connector 9">
              <a:extLst>
                <a:ext uri="{FF2B5EF4-FFF2-40B4-BE49-F238E27FC236}">
                  <a16:creationId xmlns:a16="http://schemas.microsoft.com/office/drawing/2014/main" id="{C121B41D-5506-1F4F-FED5-5F4794018A7C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 flipH="1">
              <a:off x="3497518" y="4439319"/>
              <a:ext cx="29270" cy="7200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44D12F17-7710-5FCA-AD54-30201B17DF14}"/>
                </a:ext>
              </a:extLst>
            </p:cNvPr>
            <p:cNvSpPr txBox="1"/>
            <p:nvPr/>
          </p:nvSpPr>
          <p:spPr>
            <a:xfrm flipH="1">
              <a:off x="4182420" y="3666928"/>
              <a:ext cx="924909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9" name="Straight Arrow Connector 13">
              <a:extLst>
                <a:ext uri="{FF2B5EF4-FFF2-40B4-BE49-F238E27FC236}">
                  <a16:creationId xmlns:a16="http://schemas.microsoft.com/office/drawing/2014/main" id="{930EB7B2-D587-0725-C202-30B6533CCABE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4568774" y="3992342"/>
              <a:ext cx="76100" cy="14306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24">
              <a:extLst>
                <a:ext uri="{FF2B5EF4-FFF2-40B4-BE49-F238E27FC236}">
                  <a16:creationId xmlns:a16="http://schemas.microsoft.com/office/drawing/2014/main" id="{B80F6FF8-F345-2754-434B-3325EAF241DE}"/>
                </a:ext>
              </a:extLst>
            </p:cNvPr>
            <p:cNvSpPr txBox="1"/>
            <p:nvPr/>
          </p:nvSpPr>
          <p:spPr>
            <a:xfrm flipH="1">
              <a:off x="4970739" y="4171881"/>
              <a:ext cx="1317117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sp>
          <p:nvSpPr>
            <p:cNvPr id="11" name="TextBox 28">
              <a:extLst>
                <a:ext uri="{FF2B5EF4-FFF2-40B4-BE49-F238E27FC236}">
                  <a16:creationId xmlns:a16="http://schemas.microsoft.com/office/drawing/2014/main" id="{75B73452-F34B-FA45-3917-E3B3A5FA2DE8}"/>
                </a:ext>
              </a:extLst>
            </p:cNvPr>
            <p:cNvSpPr txBox="1"/>
            <p:nvPr/>
          </p:nvSpPr>
          <p:spPr>
            <a:xfrm flipH="1">
              <a:off x="5989309" y="3642615"/>
              <a:ext cx="1457609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12" name="Straight Arrow Connector 29">
              <a:extLst>
                <a:ext uri="{FF2B5EF4-FFF2-40B4-BE49-F238E27FC236}">
                  <a16:creationId xmlns:a16="http://schemas.microsoft.com/office/drawing/2014/main" id="{FC43E03E-C3F3-07F1-5E93-28E9F6087CD9}"/>
                </a:ext>
              </a:extLst>
            </p:cNvPr>
            <p:cNvCxnSpPr>
              <a:cxnSpLocks/>
            </p:cNvCxnSpPr>
            <p:nvPr/>
          </p:nvCxnSpPr>
          <p:spPr>
            <a:xfrm>
              <a:off x="6516156" y="4003563"/>
              <a:ext cx="62441" cy="11595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5F1900C9-0B53-6447-2287-231546A46440}"/>
                </a:ext>
              </a:extLst>
            </p:cNvPr>
            <p:cNvSpPr txBox="1"/>
            <p:nvPr/>
          </p:nvSpPr>
          <p:spPr>
            <a:xfrm flipH="1">
              <a:off x="6582500" y="4231727"/>
              <a:ext cx="1457609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14" name="Straight Arrow Connector 34">
              <a:extLst>
                <a:ext uri="{FF2B5EF4-FFF2-40B4-BE49-F238E27FC236}">
                  <a16:creationId xmlns:a16="http://schemas.microsoft.com/office/drawing/2014/main" id="{29CD49E3-05F8-CF00-56A4-3A1FD6CDE836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7312281" y="4559011"/>
              <a:ext cx="0" cy="716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39">
              <a:extLst>
                <a:ext uri="{FF2B5EF4-FFF2-40B4-BE49-F238E27FC236}">
                  <a16:creationId xmlns:a16="http://schemas.microsoft.com/office/drawing/2014/main" id="{49289DD8-B33C-8F17-6FA2-9A8309AAE39D}"/>
                </a:ext>
              </a:extLst>
            </p:cNvPr>
            <p:cNvSpPr txBox="1"/>
            <p:nvPr/>
          </p:nvSpPr>
          <p:spPr>
            <a:xfrm flipH="1">
              <a:off x="5792229" y="5858798"/>
              <a:ext cx="1354192" cy="32728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16" name="Straight Arrow Connector 40">
              <a:extLst>
                <a:ext uri="{FF2B5EF4-FFF2-40B4-BE49-F238E27FC236}">
                  <a16:creationId xmlns:a16="http://schemas.microsoft.com/office/drawing/2014/main" id="{3ECD2D22-43C6-3A57-A098-31D6E7CFBD3E}"/>
                </a:ext>
              </a:extLst>
            </p:cNvPr>
            <p:cNvCxnSpPr>
              <a:cxnSpLocks/>
            </p:cNvCxnSpPr>
            <p:nvPr/>
          </p:nvCxnSpPr>
          <p:spPr>
            <a:xfrm>
              <a:off x="8693791" y="4003563"/>
              <a:ext cx="81954" cy="11782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41">
              <a:extLst>
                <a:ext uri="{FF2B5EF4-FFF2-40B4-BE49-F238E27FC236}">
                  <a16:creationId xmlns:a16="http://schemas.microsoft.com/office/drawing/2014/main" id="{C79C160C-03DD-88B9-419A-27BAD5E5FED7}"/>
                </a:ext>
              </a:extLst>
            </p:cNvPr>
            <p:cNvSpPr txBox="1"/>
            <p:nvPr/>
          </p:nvSpPr>
          <p:spPr>
            <a:xfrm flipH="1">
              <a:off x="7846933" y="3680019"/>
              <a:ext cx="1280043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cxnSp>
          <p:nvCxnSpPr>
            <p:cNvPr id="18" name="Straight Arrow Connector 42">
              <a:extLst>
                <a:ext uri="{FF2B5EF4-FFF2-40B4-BE49-F238E27FC236}">
                  <a16:creationId xmlns:a16="http://schemas.microsoft.com/office/drawing/2014/main" id="{D3C43148-A9E4-6934-6FD9-4E6054D8F68D}"/>
                </a:ext>
              </a:extLst>
            </p:cNvPr>
            <p:cNvCxnSpPr>
              <a:cxnSpLocks/>
            </p:cNvCxnSpPr>
            <p:nvPr/>
          </p:nvCxnSpPr>
          <p:spPr>
            <a:xfrm>
              <a:off x="9763095" y="4559011"/>
              <a:ext cx="0" cy="8640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39">
              <a:extLst>
                <a:ext uri="{FF2B5EF4-FFF2-40B4-BE49-F238E27FC236}">
                  <a16:creationId xmlns:a16="http://schemas.microsoft.com/office/drawing/2014/main" id="{0D7E9923-9428-A0B4-E57E-4DB02740F58F}"/>
                </a:ext>
              </a:extLst>
            </p:cNvPr>
            <p:cNvSpPr txBox="1"/>
            <p:nvPr/>
          </p:nvSpPr>
          <p:spPr>
            <a:xfrm flipH="1">
              <a:off x="7768881" y="5843836"/>
              <a:ext cx="1781523" cy="325414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  <p:sp>
          <p:nvSpPr>
            <p:cNvPr id="21" name="Rectangle avec flèche vers le haut 17">
              <a:extLst>
                <a:ext uri="{FF2B5EF4-FFF2-40B4-BE49-F238E27FC236}">
                  <a16:creationId xmlns:a16="http://schemas.microsoft.com/office/drawing/2014/main" id="{417D0463-7A1D-5765-46F0-D4A94B2DD0E6}"/>
                </a:ext>
              </a:extLst>
            </p:cNvPr>
            <p:cNvSpPr/>
            <p:nvPr/>
          </p:nvSpPr>
          <p:spPr>
            <a:xfrm>
              <a:off x="10342626" y="5808302"/>
              <a:ext cx="891738" cy="1090325"/>
            </a:xfrm>
            <a:prstGeom prst="upArrowCallout">
              <a:avLst>
                <a:gd name="adj1" fmla="val 11343"/>
                <a:gd name="adj2" fmla="val 18172"/>
                <a:gd name="adj3" fmla="val 25000"/>
                <a:gd name="adj4" fmla="val 47032"/>
              </a:avLst>
            </a:prstGeom>
            <a:solidFill>
              <a:schemeClr val="accent5">
                <a:lumMod val="75000"/>
              </a:scheme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Étoile à 8 branches 18">
              <a:extLst>
                <a:ext uri="{FF2B5EF4-FFF2-40B4-BE49-F238E27FC236}">
                  <a16:creationId xmlns:a16="http://schemas.microsoft.com/office/drawing/2014/main" id="{E5F8AE1C-0032-DCBD-C3D7-1200C27935B7}"/>
                </a:ext>
              </a:extLst>
            </p:cNvPr>
            <p:cNvSpPr/>
            <p:nvPr/>
          </p:nvSpPr>
          <p:spPr>
            <a:xfrm>
              <a:off x="2900425" y="5168695"/>
              <a:ext cx="866371" cy="534876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dirty="0"/>
                <a:t>J-h</a:t>
              </a:r>
            </a:p>
          </p:txBody>
        </p:sp>
        <p:sp>
          <p:nvSpPr>
            <p:cNvPr id="30" name="TextBox 39">
              <a:extLst>
                <a:ext uri="{FF2B5EF4-FFF2-40B4-BE49-F238E27FC236}">
                  <a16:creationId xmlns:a16="http://schemas.microsoft.com/office/drawing/2014/main" id="{24A26F9C-E05C-ACB4-59D4-37F415E1E0F3}"/>
                </a:ext>
              </a:extLst>
            </p:cNvPr>
            <p:cNvSpPr txBox="1"/>
            <p:nvPr/>
          </p:nvSpPr>
          <p:spPr>
            <a:xfrm flipH="1">
              <a:off x="2797007" y="5972879"/>
              <a:ext cx="1354192" cy="327285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fr-FR" sz="1200" dirty="0"/>
            </a:p>
          </p:txBody>
        </p:sp>
      </p:grpSp>
      <p:sp>
        <p:nvSpPr>
          <p:cNvPr id="31" name="Étoile à 8 branches 18">
            <a:extLst>
              <a:ext uri="{FF2B5EF4-FFF2-40B4-BE49-F238E27FC236}">
                <a16:creationId xmlns:a16="http://schemas.microsoft.com/office/drawing/2014/main" id="{AC719B02-26A2-5C70-BE66-716F9849C192}"/>
              </a:ext>
            </a:extLst>
          </p:cNvPr>
          <p:cNvSpPr/>
          <p:nvPr/>
        </p:nvSpPr>
        <p:spPr bwMode="auto">
          <a:xfrm>
            <a:off x="3694925" y="3489157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32" name="Étoile à 8 branches 18">
            <a:extLst>
              <a:ext uri="{FF2B5EF4-FFF2-40B4-BE49-F238E27FC236}">
                <a16:creationId xmlns:a16="http://schemas.microsoft.com/office/drawing/2014/main" id="{F0C22BA8-30E1-AE11-094E-4CAD307E11E4}"/>
              </a:ext>
            </a:extLst>
          </p:cNvPr>
          <p:cNvSpPr/>
          <p:nvPr/>
        </p:nvSpPr>
        <p:spPr bwMode="auto">
          <a:xfrm>
            <a:off x="4770605" y="3492076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34" name="Étoile à 8 branches 18">
            <a:extLst>
              <a:ext uri="{FF2B5EF4-FFF2-40B4-BE49-F238E27FC236}">
                <a16:creationId xmlns:a16="http://schemas.microsoft.com/office/drawing/2014/main" id="{059A4EA8-CEF7-24F4-6BC8-A3C82B4FC46C}"/>
              </a:ext>
            </a:extLst>
          </p:cNvPr>
          <p:cNvSpPr/>
          <p:nvPr/>
        </p:nvSpPr>
        <p:spPr bwMode="auto">
          <a:xfrm>
            <a:off x="5686993" y="3520361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36" name="Étoile à 8 branches 18">
            <a:extLst>
              <a:ext uri="{FF2B5EF4-FFF2-40B4-BE49-F238E27FC236}">
                <a16:creationId xmlns:a16="http://schemas.microsoft.com/office/drawing/2014/main" id="{438AFB6D-40F4-3706-CF8F-7362D6D99E6C}"/>
              </a:ext>
            </a:extLst>
          </p:cNvPr>
          <p:cNvSpPr/>
          <p:nvPr/>
        </p:nvSpPr>
        <p:spPr bwMode="auto">
          <a:xfrm>
            <a:off x="6677126" y="3492076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38" name="Étoile à 8 branches 18">
            <a:extLst>
              <a:ext uri="{FF2B5EF4-FFF2-40B4-BE49-F238E27FC236}">
                <a16:creationId xmlns:a16="http://schemas.microsoft.com/office/drawing/2014/main" id="{FC75A582-4E29-6A5D-7B9A-52575A6A297D}"/>
              </a:ext>
            </a:extLst>
          </p:cNvPr>
          <p:cNvSpPr/>
          <p:nvPr/>
        </p:nvSpPr>
        <p:spPr bwMode="auto">
          <a:xfrm>
            <a:off x="7719441" y="3523688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40" name="Étoile à 8 branches 18">
            <a:extLst>
              <a:ext uri="{FF2B5EF4-FFF2-40B4-BE49-F238E27FC236}">
                <a16:creationId xmlns:a16="http://schemas.microsoft.com/office/drawing/2014/main" id="{65913E76-BD26-D61A-ACC0-F206927E3FF9}"/>
              </a:ext>
            </a:extLst>
          </p:cNvPr>
          <p:cNvSpPr/>
          <p:nvPr/>
        </p:nvSpPr>
        <p:spPr bwMode="auto">
          <a:xfrm>
            <a:off x="9052369" y="3523688"/>
            <a:ext cx="812940" cy="577802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J-h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1C95FF3-D626-9660-29D8-FA5C4AFB8FAD}"/>
              </a:ext>
            </a:extLst>
          </p:cNvPr>
          <p:cNvSpPr txBox="1"/>
          <p:nvPr/>
        </p:nvSpPr>
        <p:spPr bwMode="auto">
          <a:xfrm flipH="1">
            <a:off x="8781100" y="2470751"/>
            <a:ext cx="1201100" cy="35355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fr-FR" sz="1200" dirty="0"/>
          </a:p>
        </p:txBody>
      </p:sp>
      <p:sp>
        <p:nvSpPr>
          <p:cNvPr id="20" name="Rectangle 38">
            <a:extLst>
              <a:ext uri="{FF2B5EF4-FFF2-40B4-BE49-F238E27FC236}">
                <a16:creationId xmlns:a16="http://schemas.microsoft.com/office/drawing/2014/main" id="{24FFDF73-2D0C-3667-1301-F25286967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9722" y="1368845"/>
            <a:ext cx="898525" cy="353551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fr-FR" altLang="fr-FR" sz="1800"/>
          </a:p>
        </p:txBody>
      </p:sp>
      <p:sp>
        <p:nvSpPr>
          <p:cNvPr id="23" name="Rectangle 38">
            <a:extLst>
              <a:ext uri="{FF2B5EF4-FFF2-40B4-BE49-F238E27FC236}">
                <a16:creationId xmlns:a16="http://schemas.microsoft.com/office/drawing/2014/main" id="{093286E5-9069-E0F6-E22B-6D2DCA0D1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718" y="5024389"/>
            <a:ext cx="1004731" cy="36512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fr-FR" altLang="fr-FR" sz="1800"/>
          </a:p>
        </p:txBody>
      </p:sp>
      <p:sp>
        <p:nvSpPr>
          <p:cNvPr id="24" name="Rectangle 38">
            <a:extLst>
              <a:ext uri="{FF2B5EF4-FFF2-40B4-BE49-F238E27FC236}">
                <a16:creationId xmlns:a16="http://schemas.microsoft.com/office/drawing/2014/main" id="{4E708D1B-DDB4-641F-EFBF-7390BA6B6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1792" y="1252397"/>
            <a:ext cx="949605" cy="388083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fr-FR" altLang="fr-FR" sz="1800"/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04CE6EBA-8913-82CC-C205-9F132BF5E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2679" y="1275996"/>
            <a:ext cx="898525" cy="36512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fr-FR" altLang="fr-FR" sz="1800"/>
          </a:p>
        </p:txBody>
      </p:sp>
      <p:sp>
        <p:nvSpPr>
          <p:cNvPr id="26" name="Rectangle 38">
            <a:extLst>
              <a:ext uri="{FF2B5EF4-FFF2-40B4-BE49-F238E27FC236}">
                <a16:creationId xmlns:a16="http://schemas.microsoft.com/office/drawing/2014/main" id="{040BDC77-5B16-2CA1-96D8-ED929808B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9871" y="5146178"/>
            <a:ext cx="898525" cy="36512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fr-FR" altLang="fr-FR" sz="1800"/>
          </a:p>
        </p:txBody>
      </p:sp>
    </p:spTree>
    <p:extLst>
      <p:ext uri="{BB962C8B-B14F-4D97-AF65-F5344CB8AC3E}">
        <p14:creationId xmlns:p14="http://schemas.microsoft.com/office/powerpoint/2010/main" val="3976362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411026" y="434824"/>
            <a:ext cx="11645892" cy="606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personne accompagnée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Age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Date d’entrée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70C0"/>
                </a:solidFill>
                <a:cs typeface="Calibri" panose="020F0502020204030204" pitchFamily="34" charset="0"/>
              </a:rPr>
              <a:t>ATCD : 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70C0"/>
                </a:solidFill>
                <a:cs typeface="Calibri" panose="020F0502020204030204" pitchFamily="34" charset="0"/>
              </a:rPr>
              <a:t>Pathologies : 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70C0"/>
                </a:solidFill>
                <a:cs typeface="Calibri" panose="020F0502020204030204" pitchFamily="34" charset="0"/>
              </a:rPr>
              <a:t>Autonomie :</a:t>
            </a: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70C0"/>
                </a:solidFill>
                <a:cs typeface="Calibri" panose="020F0502020204030204" pitchFamily="34" charset="0"/>
              </a:rPr>
              <a:t>Traitement : 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Au moment de l’EIGS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Changement de traitement récent ?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063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03480" y="478517"/>
            <a:ext cx="11645892" cy="5974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personne accompagnée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0070C0"/>
                </a:solidFill>
                <a:cs typeface="Calibri" panose="020F0502020204030204" pitchFamily="34" charset="0"/>
              </a:rPr>
              <a:t>Risque identifié à l’admission </a:t>
            </a:r>
            <a:r>
              <a:rPr lang="fr-FR" dirty="0">
                <a:solidFill>
                  <a:srgbClr val="0070C0"/>
                </a:solidFill>
                <a:highlight>
                  <a:srgbClr val="FFFF00"/>
                </a:highlight>
                <a:cs typeface="Calibri" panose="020F0502020204030204" pitchFamily="34" charset="0"/>
              </a:rPr>
              <a:t>(risque(s) en lien avec l’EIGS)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Evaluation formalisée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Traçabilité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Communication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70C0"/>
                </a:solidFill>
                <a:cs typeface="Calibri" panose="020F0502020204030204" pitchFamily="34" charset="0"/>
              </a:rPr>
              <a:t>Risque identifié durant le séjour 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Evaluation formalisée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Traçabilité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Communication</a:t>
            </a: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</a:rPr>
              <a:t>Lien avec le projet personnalisé</a:t>
            </a: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fr-FR" b="1" dirty="0">
                <a:solidFill>
                  <a:srgbClr val="0070C0"/>
                </a:solidFill>
                <a:cs typeface="Calibri" panose="020F0502020204030204" pitchFamily="34" charset="0"/>
              </a:rPr>
              <a:t>Si le risque existe actions de prévention mises en place :</a:t>
            </a: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12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539623" y="512759"/>
            <a:ext cx="11112753" cy="5679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prise en charge </a:t>
            </a: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Comment sont évalués et transmis les soins à réaliser et le niveau d’aide ?</a:t>
            </a:r>
          </a:p>
          <a:p>
            <a:pPr algn="just">
              <a:spcBef>
                <a:spcPts val="600"/>
              </a:spcBef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Traçabilité des soins ?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Jour et nuit</a:t>
            </a:r>
          </a:p>
          <a:p>
            <a:pPr algn="just">
              <a:spcBef>
                <a:spcPts val="600"/>
              </a:spcBef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Traçabilité de la prise médicamenteuse ?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Traitement de fond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« Si besoin »</a:t>
            </a: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Traitement de nuit</a:t>
            </a: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600"/>
              </a:spcBef>
            </a:pPr>
            <a:r>
              <a:rPr lang="fr-FR" dirty="0">
                <a:solidFill>
                  <a:srgbClr val="0070C0"/>
                </a:solidFill>
                <a:cs typeface="Calibri" panose="020F0502020204030204" pitchFamily="34" charset="0"/>
                <a:sym typeface="Wingdings" panose="05000000000000000000" pitchFamily="2" charset="2"/>
              </a:rPr>
              <a:t> Complexité de la prise en charge ?</a:t>
            </a:r>
          </a:p>
          <a:p>
            <a:pPr marL="177800" indent="-89535"/>
            <a:r>
              <a:rPr lang="fr-FR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● Très complexe</a:t>
            </a:r>
            <a:endParaRPr lang="fr-FR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89535"/>
            <a:r>
              <a:rPr lang="fr-FR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● Plutôt complexe</a:t>
            </a:r>
            <a:endParaRPr lang="fr-FR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89535"/>
            <a:r>
              <a:rPr lang="fr-FR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● Plutôt non complexe</a:t>
            </a:r>
            <a:endParaRPr lang="fr-FR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89535"/>
            <a:r>
              <a:rPr lang="fr-FR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● Non complexe</a:t>
            </a:r>
            <a:endParaRPr lang="fr-FR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600"/>
              </a:spcBef>
            </a:pPr>
            <a:endParaRPr lang="fr-FR" dirty="0">
              <a:solidFill>
                <a:srgbClr val="0070C0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just">
              <a:spcBef>
                <a:spcPts val="600"/>
              </a:spcBef>
            </a:pPr>
            <a:endParaRPr lang="fr-FR" sz="6400" dirty="0">
              <a:solidFill>
                <a:srgbClr val="0070C0"/>
              </a:solidFill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974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759170" y="288485"/>
            <a:ext cx="10886721" cy="54960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L’évènement</a:t>
            </a:r>
          </a:p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36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Ex pour une chute : 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4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Déclaration faite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4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Horaire identifié ? Sinon fourchette possible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Période particulière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Témoins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Circonstances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Présence des aides techniques ? Chaussage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Matériel impliqué ? Matériovigilance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Locaux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Evènement récent ? Somatique ? Autre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Adaptation de la Prise en charge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16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7277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565808" y="550701"/>
            <a:ext cx="11060384" cy="5417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gestion de l’évènement </a:t>
            </a:r>
            <a:endParaRPr lang="fr-FR" altLang="fr-FR" sz="3600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L’alerte :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PEC de l’urgence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Conformité de la PEC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Information des proches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La surveillance ?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4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Personnel présent : 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 Qualification, ancienneté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 Connaissance des procédures (chute, urgence)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 Formation aux gestes d’urgences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16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Débriefing ?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0070C0"/>
              </a:buClr>
              <a:buSzPts val="2000"/>
              <a:defRPr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Soutien aux équipes ?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3177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565808" y="506896"/>
            <a:ext cx="11060384" cy="6203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Démarche qualité gestion des risques 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400" b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Politique de prévention des chutes 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Référent, déclaration, analyse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Réflexion sur les contentions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Politique d’achat du matériel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Sécurisation des locaux 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Protocoles 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Prévention et PEC des chutes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Gestion de l’urgences, traumatisme crânien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PEC de la douleur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Prévention de la dénutrition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16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Formation du personnel 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000" dirty="0">
                <a:solidFill>
                  <a:srgbClr val="0070C0"/>
                </a:solidFill>
                <a:cs typeface="Calibri" panose="020F0502020204030204" pitchFamily="34" charset="0"/>
              </a:rPr>
              <a:t>Urgences, chute…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sz="20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RH </a:t>
            </a:r>
          </a:p>
          <a:p>
            <a:pPr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2400" b="1" dirty="0">
                <a:solidFill>
                  <a:srgbClr val="0070C0"/>
                </a:solidFill>
                <a:cs typeface="Calibri" panose="020F0502020204030204" pitchFamily="34" charset="0"/>
              </a:rPr>
              <a:t>Système d’information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3022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288485"/>
            <a:ext cx="11645892" cy="360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ALARM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Group 2">
            <a:extLst>
              <a:ext uri="{FF2B5EF4-FFF2-40B4-BE49-F238E27FC236}">
                <a16:creationId xmlns:a16="http://schemas.microsoft.com/office/drawing/2014/main" id="{C9C93394-9A83-4305-5B0F-AD9A08EA3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635742"/>
              </p:ext>
            </p:extLst>
          </p:nvPr>
        </p:nvGraphicFramePr>
        <p:xfrm>
          <a:off x="558816" y="1091045"/>
          <a:ext cx="11206610" cy="4606895"/>
        </p:xfrm>
        <a:graphic>
          <a:graphicData uri="http://schemas.openxmlformats.org/drawingml/2006/table">
            <a:tbl>
              <a:tblPr/>
              <a:tblGrid>
                <a:gridCol w="1851665">
                  <a:extLst>
                    <a:ext uri="{9D8B030D-6E8A-4147-A177-3AD203B41FA5}">
                      <a16:colId xmlns:a16="http://schemas.microsoft.com/office/drawing/2014/main" val="224644503"/>
                    </a:ext>
                  </a:extLst>
                </a:gridCol>
                <a:gridCol w="5020725">
                  <a:extLst>
                    <a:ext uri="{9D8B030D-6E8A-4147-A177-3AD203B41FA5}">
                      <a16:colId xmlns:a16="http://schemas.microsoft.com/office/drawing/2014/main" val="249572557"/>
                    </a:ext>
                  </a:extLst>
                </a:gridCol>
                <a:gridCol w="2381534">
                  <a:extLst>
                    <a:ext uri="{9D8B030D-6E8A-4147-A177-3AD203B41FA5}">
                      <a16:colId xmlns:a16="http://schemas.microsoft.com/office/drawing/2014/main" val="2589769342"/>
                    </a:ext>
                  </a:extLst>
                </a:gridCol>
                <a:gridCol w="1952686">
                  <a:extLst>
                    <a:ext uri="{9D8B030D-6E8A-4147-A177-3AD203B41FA5}">
                      <a16:colId xmlns:a16="http://schemas.microsoft.com/office/drawing/2014/main" val="2060481563"/>
                    </a:ext>
                  </a:extLst>
                </a:gridCol>
              </a:tblGrid>
              <a:tr h="1162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Facteurs liés à la personne accompagnée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Actions d’amélioration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Pilote/référent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Echéance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80316"/>
                  </a:ext>
                </a:extLst>
              </a:tr>
              <a:tr h="34445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38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659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288485"/>
            <a:ext cx="11645892" cy="360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ALARM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Group 2">
            <a:extLst>
              <a:ext uri="{FF2B5EF4-FFF2-40B4-BE49-F238E27FC236}">
                <a16:creationId xmlns:a16="http://schemas.microsoft.com/office/drawing/2014/main" id="{C9C93394-9A83-4305-5B0F-AD9A08EA3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68984"/>
              </p:ext>
            </p:extLst>
          </p:nvPr>
        </p:nvGraphicFramePr>
        <p:xfrm>
          <a:off x="558816" y="1091045"/>
          <a:ext cx="11206610" cy="4606895"/>
        </p:xfrm>
        <a:graphic>
          <a:graphicData uri="http://schemas.openxmlformats.org/drawingml/2006/table">
            <a:tbl>
              <a:tblPr/>
              <a:tblGrid>
                <a:gridCol w="1851665">
                  <a:extLst>
                    <a:ext uri="{9D8B030D-6E8A-4147-A177-3AD203B41FA5}">
                      <a16:colId xmlns:a16="http://schemas.microsoft.com/office/drawing/2014/main" val="224644503"/>
                    </a:ext>
                  </a:extLst>
                </a:gridCol>
                <a:gridCol w="5020725">
                  <a:extLst>
                    <a:ext uri="{9D8B030D-6E8A-4147-A177-3AD203B41FA5}">
                      <a16:colId xmlns:a16="http://schemas.microsoft.com/office/drawing/2014/main" val="249572557"/>
                    </a:ext>
                  </a:extLst>
                </a:gridCol>
                <a:gridCol w="2381534">
                  <a:extLst>
                    <a:ext uri="{9D8B030D-6E8A-4147-A177-3AD203B41FA5}">
                      <a16:colId xmlns:a16="http://schemas.microsoft.com/office/drawing/2014/main" val="2589769342"/>
                    </a:ext>
                  </a:extLst>
                </a:gridCol>
                <a:gridCol w="1952686">
                  <a:extLst>
                    <a:ext uri="{9D8B030D-6E8A-4147-A177-3AD203B41FA5}">
                      <a16:colId xmlns:a16="http://schemas.microsoft.com/office/drawing/2014/main" val="2060481563"/>
                    </a:ext>
                  </a:extLst>
                </a:gridCol>
              </a:tblGrid>
              <a:tr h="1162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Facteurs liés aux tâches à accomplir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Actions d’amélioration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Pilote/référent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Echéance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80316"/>
                  </a:ext>
                </a:extLst>
              </a:tr>
              <a:tr h="34445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38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2992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288485"/>
            <a:ext cx="11645892" cy="360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ALARM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Group 2">
            <a:extLst>
              <a:ext uri="{FF2B5EF4-FFF2-40B4-BE49-F238E27FC236}">
                <a16:creationId xmlns:a16="http://schemas.microsoft.com/office/drawing/2014/main" id="{C9C93394-9A83-4305-5B0F-AD9A08EA3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771599"/>
              </p:ext>
            </p:extLst>
          </p:nvPr>
        </p:nvGraphicFramePr>
        <p:xfrm>
          <a:off x="558816" y="1091045"/>
          <a:ext cx="11206610" cy="4633233"/>
        </p:xfrm>
        <a:graphic>
          <a:graphicData uri="http://schemas.openxmlformats.org/drawingml/2006/table">
            <a:tbl>
              <a:tblPr/>
              <a:tblGrid>
                <a:gridCol w="1851665">
                  <a:extLst>
                    <a:ext uri="{9D8B030D-6E8A-4147-A177-3AD203B41FA5}">
                      <a16:colId xmlns:a16="http://schemas.microsoft.com/office/drawing/2014/main" val="224644503"/>
                    </a:ext>
                  </a:extLst>
                </a:gridCol>
                <a:gridCol w="5020725">
                  <a:extLst>
                    <a:ext uri="{9D8B030D-6E8A-4147-A177-3AD203B41FA5}">
                      <a16:colId xmlns:a16="http://schemas.microsoft.com/office/drawing/2014/main" val="249572557"/>
                    </a:ext>
                  </a:extLst>
                </a:gridCol>
                <a:gridCol w="2381534">
                  <a:extLst>
                    <a:ext uri="{9D8B030D-6E8A-4147-A177-3AD203B41FA5}">
                      <a16:colId xmlns:a16="http://schemas.microsoft.com/office/drawing/2014/main" val="2589769342"/>
                    </a:ext>
                  </a:extLst>
                </a:gridCol>
                <a:gridCol w="1952686">
                  <a:extLst>
                    <a:ext uri="{9D8B030D-6E8A-4147-A177-3AD203B41FA5}">
                      <a16:colId xmlns:a16="http://schemas.microsoft.com/office/drawing/2014/main" val="2060481563"/>
                    </a:ext>
                  </a:extLst>
                </a:gridCol>
              </a:tblGrid>
              <a:tr h="1162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Facteurs liés aux professionnels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Actions d’amélioration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Pilote/référent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Echéance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80316"/>
                  </a:ext>
                </a:extLst>
              </a:tr>
              <a:tr h="34445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38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325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288485"/>
            <a:ext cx="11645892" cy="360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ALARM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Group 2">
            <a:extLst>
              <a:ext uri="{FF2B5EF4-FFF2-40B4-BE49-F238E27FC236}">
                <a16:creationId xmlns:a16="http://schemas.microsoft.com/office/drawing/2014/main" id="{C9C93394-9A83-4305-5B0F-AD9A08EA3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816394"/>
              </p:ext>
            </p:extLst>
          </p:nvPr>
        </p:nvGraphicFramePr>
        <p:xfrm>
          <a:off x="558816" y="1091045"/>
          <a:ext cx="11206610" cy="4633233"/>
        </p:xfrm>
        <a:graphic>
          <a:graphicData uri="http://schemas.openxmlformats.org/drawingml/2006/table">
            <a:tbl>
              <a:tblPr/>
              <a:tblGrid>
                <a:gridCol w="1851665">
                  <a:extLst>
                    <a:ext uri="{9D8B030D-6E8A-4147-A177-3AD203B41FA5}">
                      <a16:colId xmlns:a16="http://schemas.microsoft.com/office/drawing/2014/main" val="224644503"/>
                    </a:ext>
                  </a:extLst>
                </a:gridCol>
                <a:gridCol w="5020725">
                  <a:extLst>
                    <a:ext uri="{9D8B030D-6E8A-4147-A177-3AD203B41FA5}">
                      <a16:colId xmlns:a16="http://schemas.microsoft.com/office/drawing/2014/main" val="249572557"/>
                    </a:ext>
                  </a:extLst>
                </a:gridCol>
                <a:gridCol w="2381534">
                  <a:extLst>
                    <a:ext uri="{9D8B030D-6E8A-4147-A177-3AD203B41FA5}">
                      <a16:colId xmlns:a16="http://schemas.microsoft.com/office/drawing/2014/main" val="2589769342"/>
                    </a:ext>
                  </a:extLst>
                </a:gridCol>
                <a:gridCol w="1952686">
                  <a:extLst>
                    <a:ext uri="{9D8B030D-6E8A-4147-A177-3AD203B41FA5}">
                      <a16:colId xmlns:a16="http://schemas.microsoft.com/office/drawing/2014/main" val="2060481563"/>
                    </a:ext>
                  </a:extLst>
                </a:gridCol>
              </a:tblGrid>
              <a:tr h="1162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Facteurs liés à l’équipe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Actions d’amélioration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Pilote/référent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Echéance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80316"/>
                  </a:ext>
                </a:extLst>
              </a:tr>
              <a:tr h="34445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38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067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288485"/>
            <a:ext cx="11645892" cy="360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ALARM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Group 2">
            <a:extLst>
              <a:ext uri="{FF2B5EF4-FFF2-40B4-BE49-F238E27FC236}">
                <a16:creationId xmlns:a16="http://schemas.microsoft.com/office/drawing/2014/main" id="{C9C93394-9A83-4305-5B0F-AD9A08EA3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554416"/>
              </p:ext>
            </p:extLst>
          </p:nvPr>
        </p:nvGraphicFramePr>
        <p:xfrm>
          <a:off x="558816" y="1091045"/>
          <a:ext cx="11206610" cy="4907553"/>
        </p:xfrm>
        <a:graphic>
          <a:graphicData uri="http://schemas.openxmlformats.org/drawingml/2006/table">
            <a:tbl>
              <a:tblPr/>
              <a:tblGrid>
                <a:gridCol w="1851665">
                  <a:extLst>
                    <a:ext uri="{9D8B030D-6E8A-4147-A177-3AD203B41FA5}">
                      <a16:colId xmlns:a16="http://schemas.microsoft.com/office/drawing/2014/main" val="224644503"/>
                    </a:ext>
                  </a:extLst>
                </a:gridCol>
                <a:gridCol w="5020725">
                  <a:extLst>
                    <a:ext uri="{9D8B030D-6E8A-4147-A177-3AD203B41FA5}">
                      <a16:colId xmlns:a16="http://schemas.microsoft.com/office/drawing/2014/main" val="249572557"/>
                    </a:ext>
                  </a:extLst>
                </a:gridCol>
                <a:gridCol w="2381534">
                  <a:extLst>
                    <a:ext uri="{9D8B030D-6E8A-4147-A177-3AD203B41FA5}">
                      <a16:colId xmlns:a16="http://schemas.microsoft.com/office/drawing/2014/main" val="2589769342"/>
                    </a:ext>
                  </a:extLst>
                </a:gridCol>
                <a:gridCol w="1952686">
                  <a:extLst>
                    <a:ext uri="{9D8B030D-6E8A-4147-A177-3AD203B41FA5}">
                      <a16:colId xmlns:a16="http://schemas.microsoft.com/office/drawing/2014/main" val="2060481563"/>
                    </a:ext>
                  </a:extLst>
                </a:gridCol>
              </a:tblGrid>
              <a:tr h="1162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Facteurs liés à l’environnement de travail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Actions d’amélioration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Pilote/référent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Echéance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80316"/>
                  </a:ext>
                </a:extLst>
              </a:tr>
              <a:tr h="34445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38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389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288485"/>
            <a:ext cx="11645892" cy="360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ALARM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Group 2">
            <a:extLst>
              <a:ext uri="{FF2B5EF4-FFF2-40B4-BE49-F238E27FC236}">
                <a16:creationId xmlns:a16="http://schemas.microsoft.com/office/drawing/2014/main" id="{C9C93394-9A83-4305-5B0F-AD9A08EA3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687838"/>
              </p:ext>
            </p:extLst>
          </p:nvPr>
        </p:nvGraphicFramePr>
        <p:xfrm>
          <a:off x="558816" y="1091045"/>
          <a:ext cx="11206610" cy="4907553"/>
        </p:xfrm>
        <a:graphic>
          <a:graphicData uri="http://schemas.openxmlformats.org/drawingml/2006/table">
            <a:tbl>
              <a:tblPr/>
              <a:tblGrid>
                <a:gridCol w="1851665">
                  <a:extLst>
                    <a:ext uri="{9D8B030D-6E8A-4147-A177-3AD203B41FA5}">
                      <a16:colId xmlns:a16="http://schemas.microsoft.com/office/drawing/2014/main" val="224644503"/>
                    </a:ext>
                  </a:extLst>
                </a:gridCol>
                <a:gridCol w="5020725">
                  <a:extLst>
                    <a:ext uri="{9D8B030D-6E8A-4147-A177-3AD203B41FA5}">
                      <a16:colId xmlns:a16="http://schemas.microsoft.com/office/drawing/2014/main" val="249572557"/>
                    </a:ext>
                  </a:extLst>
                </a:gridCol>
                <a:gridCol w="2381534">
                  <a:extLst>
                    <a:ext uri="{9D8B030D-6E8A-4147-A177-3AD203B41FA5}">
                      <a16:colId xmlns:a16="http://schemas.microsoft.com/office/drawing/2014/main" val="2589769342"/>
                    </a:ext>
                  </a:extLst>
                </a:gridCol>
                <a:gridCol w="1952686">
                  <a:extLst>
                    <a:ext uri="{9D8B030D-6E8A-4147-A177-3AD203B41FA5}">
                      <a16:colId xmlns:a16="http://schemas.microsoft.com/office/drawing/2014/main" val="2060481563"/>
                    </a:ext>
                  </a:extLst>
                </a:gridCol>
              </a:tblGrid>
              <a:tr h="1162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Facteurs liés à l’organisation / management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Actions d’amélioration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Pilote/référent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Echéance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80316"/>
                  </a:ext>
                </a:extLst>
              </a:tr>
              <a:tr h="34445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38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784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288485"/>
            <a:ext cx="11645892" cy="360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ALARM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Group 2">
            <a:extLst>
              <a:ext uri="{FF2B5EF4-FFF2-40B4-BE49-F238E27FC236}">
                <a16:creationId xmlns:a16="http://schemas.microsoft.com/office/drawing/2014/main" id="{C9C93394-9A83-4305-5B0F-AD9A08EA3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834878"/>
              </p:ext>
            </p:extLst>
          </p:nvPr>
        </p:nvGraphicFramePr>
        <p:xfrm>
          <a:off x="558816" y="1091045"/>
          <a:ext cx="11206610" cy="4633233"/>
        </p:xfrm>
        <a:graphic>
          <a:graphicData uri="http://schemas.openxmlformats.org/drawingml/2006/table">
            <a:tbl>
              <a:tblPr/>
              <a:tblGrid>
                <a:gridCol w="1851665">
                  <a:extLst>
                    <a:ext uri="{9D8B030D-6E8A-4147-A177-3AD203B41FA5}">
                      <a16:colId xmlns:a16="http://schemas.microsoft.com/office/drawing/2014/main" val="224644503"/>
                    </a:ext>
                  </a:extLst>
                </a:gridCol>
                <a:gridCol w="5020725">
                  <a:extLst>
                    <a:ext uri="{9D8B030D-6E8A-4147-A177-3AD203B41FA5}">
                      <a16:colId xmlns:a16="http://schemas.microsoft.com/office/drawing/2014/main" val="249572557"/>
                    </a:ext>
                  </a:extLst>
                </a:gridCol>
                <a:gridCol w="2381534">
                  <a:extLst>
                    <a:ext uri="{9D8B030D-6E8A-4147-A177-3AD203B41FA5}">
                      <a16:colId xmlns:a16="http://schemas.microsoft.com/office/drawing/2014/main" val="2589769342"/>
                    </a:ext>
                  </a:extLst>
                </a:gridCol>
                <a:gridCol w="1952686">
                  <a:extLst>
                    <a:ext uri="{9D8B030D-6E8A-4147-A177-3AD203B41FA5}">
                      <a16:colId xmlns:a16="http://schemas.microsoft.com/office/drawing/2014/main" val="2060481563"/>
                    </a:ext>
                  </a:extLst>
                </a:gridCol>
              </a:tblGrid>
              <a:tr h="11623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Facteurs liés au contexte institutionnel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Actions d’amélioration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Pilote/référent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Echéance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80316"/>
                  </a:ext>
                </a:extLst>
              </a:tr>
              <a:tr h="34445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fr-FR" alt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2" marR="91432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38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943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442018" y="434824"/>
            <a:ext cx="11621577" cy="6275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Barrières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20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sz="2000" b="1" dirty="0">
                <a:solidFill>
                  <a:srgbClr val="0070C0"/>
                </a:solidFill>
              </a:rPr>
              <a:t>Qui ont fonctionné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sz="2000" b="1" dirty="0">
                <a:solidFill>
                  <a:srgbClr val="0070C0"/>
                </a:solidFill>
              </a:rPr>
              <a:t>Qui n’ont pas fonctionné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Tx/>
              <a:buChar char="-"/>
              <a:defRPr/>
            </a:pPr>
            <a:endParaRPr lang="fr-FR" sz="2000" b="1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Tx/>
              <a:buChar char="-"/>
              <a:defRPr/>
            </a:pPr>
            <a:endParaRPr lang="fr-FR" sz="2000" b="1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sz="2000" b="1" dirty="0" err="1">
                <a:solidFill>
                  <a:srgbClr val="0070C0"/>
                </a:solidFill>
              </a:rPr>
              <a:t>Evitabilité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Inévitable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Probablement inévitable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Probablement évitable</a:t>
            </a:r>
          </a:p>
          <a:p>
            <a:pPr lvl="1">
              <a:spcBef>
                <a:spcPts val="600"/>
              </a:spcBef>
              <a:defRPr/>
            </a:pPr>
            <a:r>
              <a:rPr lang="fr-FR" sz="2000" dirty="0">
                <a:solidFill>
                  <a:srgbClr val="0070C0"/>
                </a:solidFill>
              </a:rPr>
              <a:t>Evitable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2000" b="1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Tx/>
              <a:buChar char="-"/>
              <a:defRPr/>
            </a:pPr>
            <a:endParaRPr lang="fr-FR" sz="2000" dirty="0">
              <a:solidFill>
                <a:srgbClr val="0070C0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Tx/>
              <a:buChar char="-"/>
              <a:defRPr/>
            </a:pPr>
            <a:endParaRPr lang="fr-FR" sz="5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265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C5C6F72-440C-126A-4567-721E53500C2C}"/>
              </a:ext>
            </a:extLst>
          </p:cNvPr>
          <p:cNvSpPr txBox="1"/>
          <p:nvPr/>
        </p:nvSpPr>
        <p:spPr>
          <a:xfrm>
            <a:off x="273054" y="518813"/>
            <a:ext cx="11645892" cy="360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alt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altLang="fr-FR" sz="3600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endParaRPr lang="fr-FR" alt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buClr>
                <a:srgbClr val="0070C0"/>
              </a:buClr>
              <a:buSzPts val="2000"/>
            </a:pPr>
            <a:r>
              <a:rPr lang="fr-FR" altLang="fr-FR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Merci de votre attention !</a:t>
            </a:r>
            <a:endParaRPr lang="fr-FR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</a:pPr>
            <a:endParaRPr lang="fr-FR" sz="1600" b="1" dirty="0">
              <a:solidFill>
                <a:srgbClr val="009DFF"/>
              </a:solidFill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70C0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fr-FR" sz="1600" dirty="0">
              <a:solidFill>
                <a:srgbClr val="0070C0"/>
              </a:solidFill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 3" descr="Une image contenant texte, clipart">
            <a:extLst>
              <a:ext uri="{FF2B5EF4-FFF2-40B4-BE49-F238E27FC236}">
                <a16:creationId xmlns:a16="http://schemas.microsoft.com/office/drawing/2014/main" id="{5CD8F8E3-276D-48DF-29A7-086992DC19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24" y="6176260"/>
            <a:ext cx="2114972" cy="5340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6648864"/>
      </p:ext>
    </p:extLst>
  </p:cSld>
  <p:clrMapOvr>
    <a:masterClrMapping/>
  </p:clrMapOvr>
</p:sld>
</file>

<file path=ppt/theme/theme1.xml><?xml version="1.0" encoding="utf-8"?>
<a:theme xmlns:a="http://schemas.openxmlformats.org/drawingml/2006/main" name="14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Pages>0</Pages>
  <Words>908</Words>
  <Characters>0</Characters>
  <Application>Microsoft Office PowerPoint</Application>
  <DocSecurity>0</DocSecurity>
  <PresentationFormat>Grand écran</PresentationFormat>
  <Lines>0</Lines>
  <Paragraphs>322</Paragraphs>
  <Slides>25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Montserrat</vt:lpstr>
      <vt:lpstr>Times New Roman</vt:lpstr>
      <vt:lpstr>Wingdings</vt:lpstr>
      <vt:lpstr>14_Thème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CASVP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PAO2</dc:creator>
  <cp:lastModifiedBy>Isabelle TANGRE</cp:lastModifiedBy>
  <cp:revision>742</cp:revision>
  <cp:lastPrinted>2019-07-11T13:38:50Z</cp:lastPrinted>
  <dcterms:created xsi:type="dcterms:W3CDTF">2016-07-20T09:51:53Z</dcterms:created>
  <dcterms:modified xsi:type="dcterms:W3CDTF">2024-09-12T13:44:28Z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1036-9.1.0.5113</vt:lpwstr>
  </property>
</Properties>
</file>