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4"/>
  </p:sldMasterIdLst>
  <p:notesMasterIdLst>
    <p:notesMasterId r:id="rId7"/>
  </p:notesMasterIdLst>
  <p:handoutMasterIdLst>
    <p:handoutMasterId r:id="rId8"/>
  </p:handoutMasterIdLst>
  <p:sldIdLst>
    <p:sldId id="256" r:id="rId5"/>
    <p:sldId id="258" r:id="rId6"/>
  </p:sldIdLst>
  <p:sldSz cx="6858000" cy="9906000" type="A4"/>
  <p:notesSz cx="6791325" cy="9925050"/>
  <p:embeddedFontLst>
    <p:embeddedFont>
      <p:font typeface="Cavolini" panose="03000502040302020204" pitchFamily="66" charset="0"/>
      <p:regular r:id="rId9"/>
      <p:bold r:id="rId10"/>
      <p:italic r:id="rId11"/>
      <p:boldItalic r:id="rId12"/>
    </p:embeddedFont>
    <p:embeddedFont>
      <p:font typeface="Klee One" pitchFamily="2" charset="-128"/>
      <p:regular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033C4F-543C-255B-521F-D1B5823D88F3}" v="5" dt="2025-03-10T04:51:40.473"/>
    <p1510:client id="{525337D4-A840-ADAB-5C9C-BA1EAA33F1A5}" v="113" dt="2025-03-10T04:47:51.567"/>
    <p1510:client id="{FCB7A6BB-102F-9040-19EE-51BB2F631C86}" v="83" dt="2025-03-10T16:02:38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2" autoAdjust="0"/>
    <p:restoredTop sz="94660"/>
  </p:normalViewPr>
  <p:slideViewPr>
    <p:cSldViewPr snapToGrid="0">
      <p:cViewPr>
        <p:scale>
          <a:sx n="124" d="100"/>
          <a:sy n="124" d="100"/>
        </p:scale>
        <p:origin x="486" y="-3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PRIM" userId="S::j.prim@staraqs.com::285190c6-54a1-4317-83ca-4eb8b0a0e2f8" providerId="AD" clId="Web-{FCB7A6BB-102F-9040-19EE-51BB2F631C86}"/>
    <pc:docChg chg="modSld">
      <pc:chgData name="Julien PRIM" userId="S::j.prim@staraqs.com::285190c6-54a1-4317-83ca-4eb8b0a0e2f8" providerId="AD" clId="Web-{FCB7A6BB-102F-9040-19EE-51BB2F631C86}" dt="2025-03-10T16:02:38.760" v="80" actId="1076"/>
      <pc:docMkLst>
        <pc:docMk/>
      </pc:docMkLst>
      <pc:sldChg chg="addSp delSp modSp">
        <pc:chgData name="Julien PRIM" userId="S::j.prim@staraqs.com::285190c6-54a1-4317-83ca-4eb8b0a0e2f8" providerId="AD" clId="Web-{FCB7A6BB-102F-9040-19EE-51BB2F631C86}" dt="2025-03-10T16:02:38.760" v="80" actId="1076"/>
        <pc:sldMkLst>
          <pc:docMk/>
          <pc:sldMk cId="1054686777" sldId="256"/>
        </pc:sldMkLst>
        <pc:spChg chg="mod">
          <ac:chgData name="Julien PRIM" userId="S::j.prim@staraqs.com::285190c6-54a1-4317-83ca-4eb8b0a0e2f8" providerId="AD" clId="Web-{FCB7A6BB-102F-9040-19EE-51BB2F631C86}" dt="2025-03-10T15:51:14.914" v="0" actId="1076"/>
          <ac:spMkLst>
            <pc:docMk/>
            <pc:sldMk cId="1054686777" sldId="256"/>
            <ac:spMk id="8" creationId="{ACBAA330-966E-B28C-E57B-4AD4A38E214F}"/>
          </ac:spMkLst>
        </pc:spChg>
        <pc:spChg chg="mod">
          <ac:chgData name="Julien PRIM" userId="S::j.prim@staraqs.com::285190c6-54a1-4317-83ca-4eb8b0a0e2f8" providerId="AD" clId="Web-{FCB7A6BB-102F-9040-19EE-51BB2F631C86}" dt="2025-03-10T15:51:47.931" v="4" actId="14100"/>
          <ac:spMkLst>
            <pc:docMk/>
            <pc:sldMk cId="1054686777" sldId="256"/>
            <ac:spMk id="9" creationId="{BD4FE849-DAEA-963A-4288-1420B61F6E3A}"/>
          </ac:spMkLst>
        </pc:spChg>
        <pc:spChg chg="mod">
          <ac:chgData name="Julien PRIM" userId="S::j.prim@staraqs.com::285190c6-54a1-4317-83ca-4eb8b0a0e2f8" providerId="AD" clId="Web-{FCB7A6BB-102F-9040-19EE-51BB2F631C86}" dt="2025-03-10T15:52:06.712" v="8" actId="1076"/>
          <ac:spMkLst>
            <pc:docMk/>
            <pc:sldMk cId="1054686777" sldId="256"/>
            <ac:spMk id="10" creationId="{4EBA2F39-0D13-3BA8-BB42-B9D57FA339DA}"/>
          </ac:spMkLst>
        </pc:spChg>
        <pc:spChg chg="mod">
          <ac:chgData name="Julien PRIM" userId="S::j.prim@staraqs.com::285190c6-54a1-4317-83ca-4eb8b0a0e2f8" providerId="AD" clId="Web-{FCB7A6BB-102F-9040-19EE-51BB2F631C86}" dt="2025-03-10T15:53:18.746" v="20" actId="20577"/>
          <ac:spMkLst>
            <pc:docMk/>
            <pc:sldMk cId="1054686777" sldId="256"/>
            <ac:spMk id="11" creationId="{1D983706-F5B0-9AC9-032F-DAB16C6146D8}"/>
          </ac:spMkLst>
        </pc:spChg>
        <pc:spChg chg="add mod">
          <ac:chgData name="Julien PRIM" userId="S::j.prim@staraqs.com::285190c6-54a1-4317-83ca-4eb8b0a0e2f8" providerId="AD" clId="Web-{FCB7A6BB-102F-9040-19EE-51BB2F631C86}" dt="2025-03-10T16:01:37.008" v="74" actId="1076"/>
          <ac:spMkLst>
            <pc:docMk/>
            <pc:sldMk cId="1054686777" sldId="256"/>
            <ac:spMk id="13" creationId="{8280D5F7-7857-A07B-5A0B-9E208B6DCF2E}"/>
          </ac:spMkLst>
        </pc:spChg>
        <pc:spChg chg="mod">
          <ac:chgData name="Julien PRIM" userId="S::j.prim@staraqs.com::285190c6-54a1-4317-83ca-4eb8b0a0e2f8" providerId="AD" clId="Web-{FCB7A6BB-102F-9040-19EE-51BB2F631C86}" dt="2025-03-10T15:52:02.634" v="7" actId="14100"/>
          <ac:spMkLst>
            <pc:docMk/>
            <pc:sldMk cId="1054686777" sldId="256"/>
            <ac:spMk id="16" creationId="{068871F8-5DBF-AA42-74B6-B91FD89FD9AC}"/>
          </ac:spMkLst>
        </pc:spChg>
        <pc:spChg chg="mod">
          <ac:chgData name="Julien PRIM" userId="S::j.prim@staraqs.com::285190c6-54a1-4317-83ca-4eb8b0a0e2f8" providerId="AD" clId="Web-{FCB7A6BB-102F-9040-19EE-51BB2F631C86}" dt="2025-03-10T15:53:08.136" v="15" actId="1076"/>
          <ac:spMkLst>
            <pc:docMk/>
            <pc:sldMk cId="1054686777" sldId="256"/>
            <ac:spMk id="18" creationId="{4D90B917-D424-FC31-5656-F84056953B66}"/>
          </ac:spMkLst>
        </pc:spChg>
        <pc:spChg chg="mod">
          <ac:chgData name="Julien PRIM" userId="S::j.prim@staraqs.com::285190c6-54a1-4317-83ca-4eb8b0a0e2f8" providerId="AD" clId="Web-{FCB7A6BB-102F-9040-19EE-51BB2F631C86}" dt="2025-03-10T15:52:16.322" v="10" actId="1076"/>
          <ac:spMkLst>
            <pc:docMk/>
            <pc:sldMk cId="1054686777" sldId="256"/>
            <ac:spMk id="22" creationId="{C7B24A50-F71F-33FF-B463-A511394C04D3}"/>
          </ac:spMkLst>
        </pc:spChg>
        <pc:grpChg chg="add mod">
          <ac:chgData name="Julien PRIM" userId="S::j.prim@staraqs.com::285190c6-54a1-4317-83ca-4eb8b0a0e2f8" providerId="AD" clId="Web-{FCB7A6BB-102F-9040-19EE-51BB2F631C86}" dt="2025-03-10T16:02:38.760" v="80" actId="1076"/>
          <ac:grpSpMkLst>
            <pc:docMk/>
            <pc:sldMk cId="1054686777" sldId="256"/>
            <ac:grpSpMk id="38" creationId="{9D31720F-EB3F-D9CB-F9E8-E3ADAAAFE439}"/>
          </ac:grpSpMkLst>
        </pc:grpChg>
        <pc:picChg chg="mod">
          <ac:chgData name="Julien PRIM" userId="S::j.prim@staraqs.com::285190c6-54a1-4317-83ca-4eb8b0a0e2f8" providerId="AD" clId="Web-{FCB7A6BB-102F-9040-19EE-51BB2F631C86}" dt="2025-03-10T15:51:23.383" v="1" actId="1076"/>
          <ac:picMkLst>
            <pc:docMk/>
            <pc:sldMk cId="1054686777" sldId="256"/>
            <ac:picMk id="2" creationId="{F1DCAFE0-3754-6951-A842-2E4330825A12}"/>
          </ac:picMkLst>
        </pc:picChg>
        <pc:picChg chg="mod">
          <ac:chgData name="Julien PRIM" userId="S::j.prim@staraqs.com::285190c6-54a1-4317-83ca-4eb8b0a0e2f8" providerId="AD" clId="Web-{FCB7A6BB-102F-9040-19EE-51BB2F631C86}" dt="2025-03-10T15:51:51.634" v="5" actId="1076"/>
          <ac:picMkLst>
            <pc:docMk/>
            <pc:sldMk cId="1054686777" sldId="256"/>
            <ac:picMk id="3" creationId="{7832D7A7-162D-A534-4A44-ADC269807010}"/>
          </ac:picMkLst>
        </pc:picChg>
        <pc:picChg chg="mod">
          <ac:chgData name="Julien PRIM" userId="S::j.prim@staraqs.com::285190c6-54a1-4317-83ca-4eb8b0a0e2f8" providerId="AD" clId="Web-{FCB7A6BB-102F-9040-19EE-51BB2F631C86}" dt="2025-03-10T15:52:10.619" v="9" actId="1076"/>
          <ac:picMkLst>
            <pc:docMk/>
            <pc:sldMk cId="1054686777" sldId="256"/>
            <ac:picMk id="4" creationId="{BF56D746-C8D0-1425-8A35-F38F87351884}"/>
          </ac:picMkLst>
        </pc:picChg>
        <pc:picChg chg="mod">
          <ac:chgData name="Julien PRIM" userId="S::j.prim@staraqs.com::285190c6-54a1-4317-83ca-4eb8b0a0e2f8" providerId="AD" clId="Web-{FCB7A6BB-102F-9040-19EE-51BB2F631C86}" dt="2025-03-10T15:52:22.135" v="12" actId="1076"/>
          <ac:picMkLst>
            <pc:docMk/>
            <pc:sldMk cId="1054686777" sldId="256"/>
            <ac:picMk id="6" creationId="{5800077C-1B37-108D-464A-73C7603B8481}"/>
          </ac:picMkLst>
        </pc:picChg>
        <pc:picChg chg="add del">
          <ac:chgData name="Julien PRIM" userId="S::j.prim@staraqs.com::285190c6-54a1-4317-83ca-4eb8b0a0e2f8" providerId="AD" clId="Web-{FCB7A6BB-102F-9040-19EE-51BB2F631C86}" dt="2025-03-10T15:53:47.074" v="29"/>
          <ac:picMkLst>
            <pc:docMk/>
            <pc:sldMk cId="1054686777" sldId="256"/>
            <ac:picMk id="19" creationId="{B9645DAB-C825-CC3A-4218-4F6E87F97962}"/>
          </ac:picMkLst>
        </pc:picChg>
        <pc:picChg chg="add del mod">
          <ac:chgData name="Julien PRIM" userId="S::j.prim@staraqs.com::285190c6-54a1-4317-83ca-4eb8b0a0e2f8" providerId="AD" clId="Web-{FCB7A6BB-102F-9040-19EE-51BB2F631C86}" dt="2025-03-10T15:53:44.652" v="28"/>
          <ac:picMkLst>
            <pc:docMk/>
            <pc:sldMk cId="1054686777" sldId="256"/>
            <ac:picMk id="24" creationId="{557E75DE-D986-C770-EEDB-9842B99C3F2E}"/>
          </ac:picMkLst>
        </pc:picChg>
        <pc:picChg chg="add del">
          <ac:chgData name="Julien PRIM" userId="S::j.prim@staraqs.com::285190c6-54a1-4317-83ca-4eb8b0a0e2f8" providerId="AD" clId="Web-{FCB7A6BB-102F-9040-19EE-51BB2F631C86}" dt="2025-03-10T15:54:10.700" v="36"/>
          <ac:picMkLst>
            <pc:docMk/>
            <pc:sldMk cId="1054686777" sldId="256"/>
            <ac:picMk id="29" creationId="{8BA8E347-839E-1888-1BA2-55947D0A1556}"/>
          </ac:picMkLst>
        </pc:picChg>
        <pc:picChg chg="add del mod">
          <ac:chgData name="Julien PRIM" userId="S::j.prim@staraqs.com::285190c6-54a1-4317-83ca-4eb8b0a0e2f8" providerId="AD" clId="Web-{FCB7A6BB-102F-9040-19EE-51BB2F631C86}" dt="2025-03-10T15:54:24.419" v="38"/>
          <ac:picMkLst>
            <pc:docMk/>
            <pc:sldMk cId="1054686777" sldId="256"/>
            <ac:picMk id="30" creationId="{25F7061B-A6CB-D474-C43A-1D96657333B5}"/>
          </ac:picMkLst>
        </pc:picChg>
        <pc:picChg chg="add mod">
          <ac:chgData name="Julien PRIM" userId="S::j.prim@staraqs.com::285190c6-54a1-4317-83ca-4eb8b0a0e2f8" providerId="AD" clId="Web-{FCB7A6BB-102F-9040-19EE-51BB2F631C86}" dt="2025-03-10T16:01:54.165" v="75" actId="14100"/>
          <ac:picMkLst>
            <pc:docMk/>
            <pc:sldMk cId="1054686777" sldId="256"/>
            <ac:picMk id="31" creationId="{479477F5-F14D-0D57-6A5B-205378B58D31}"/>
          </ac:picMkLst>
        </pc:picChg>
        <pc:picChg chg="add del">
          <ac:chgData name="Julien PRIM" userId="S::j.prim@staraqs.com::285190c6-54a1-4317-83ca-4eb8b0a0e2f8" providerId="AD" clId="Web-{FCB7A6BB-102F-9040-19EE-51BB2F631C86}" dt="2025-03-10T15:54:09.106" v="35"/>
          <ac:picMkLst>
            <pc:docMk/>
            <pc:sldMk cId="1054686777" sldId="256"/>
            <ac:picMk id="32" creationId="{6FE0647E-A734-03F3-B34E-409E038F73E7}"/>
          </ac:picMkLst>
        </pc:picChg>
        <pc:picChg chg="add del">
          <ac:chgData name="Julien PRIM" userId="S::j.prim@staraqs.com::285190c6-54a1-4317-83ca-4eb8b0a0e2f8" providerId="AD" clId="Web-{FCB7A6BB-102F-9040-19EE-51BB2F631C86}" dt="2025-03-10T15:54:07.591" v="34"/>
          <ac:picMkLst>
            <pc:docMk/>
            <pc:sldMk cId="1054686777" sldId="256"/>
            <ac:picMk id="33" creationId="{23E09B2D-3416-24F5-B290-3CDED6B8EF12}"/>
          </ac:picMkLst>
        </pc:picChg>
        <pc:picChg chg="add mod">
          <ac:chgData name="Julien PRIM" userId="S::j.prim@staraqs.com::285190c6-54a1-4317-83ca-4eb8b0a0e2f8" providerId="AD" clId="Web-{FCB7A6BB-102F-9040-19EE-51BB2F631C86}" dt="2025-03-10T16:01:34.196" v="70" actId="1076"/>
          <ac:picMkLst>
            <pc:docMk/>
            <pc:sldMk cId="1054686777" sldId="256"/>
            <ac:picMk id="34" creationId="{753E7917-00F0-4289-0326-CB6383F9C1BB}"/>
          </ac:picMkLst>
        </pc:picChg>
        <pc:picChg chg="add mod">
          <ac:chgData name="Julien PRIM" userId="S::j.prim@staraqs.com::285190c6-54a1-4317-83ca-4eb8b0a0e2f8" providerId="AD" clId="Web-{FCB7A6BB-102F-9040-19EE-51BB2F631C86}" dt="2025-03-10T16:01:58.571" v="76" actId="1076"/>
          <ac:picMkLst>
            <pc:docMk/>
            <pc:sldMk cId="1054686777" sldId="256"/>
            <ac:picMk id="35" creationId="{37BD047E-8EA6-CA6E-E8B4-5F2126CF6F3E}"/>
          </ac:picMkLst>
        </pc:picChg>
        <pc:picChg chg="add mod">
          <ac:chgData name="Julien PRIM" userId="S::j.prim@staraqs.com::285190c6-54a1-4317-83ca-4eb8b0a0e2f8" providerId="AD" clId="Web-{FCB7A6BB-102F-9040-19EE-51BB2F631C86}" dt="2025-03-10T16:02:09.228" v="78" actId="14100"/>
          <ac:picMkLst>
            <pc:docMk/>
            <pc:sldMk cId="1054686777" sldId="256"/>
            <ac:picMk id="36" creationId="{66DE8A59-6ABD-DDC1-8516-54EF22520520}"/>
          </ac:picMkLst>
        </pc:picChg>
        <pc:picChg chg="add mod">
          <ac:chgData name="Julien PRIM" userId="S::j.prim@staraqs.com::285190c6-54a1-4317-83ca-4eb8b0a0e2f8" providerId="AD" clId="Web-{FCB7A6BB-102F-9040-19EE-51BB2F631C86}" dt="2025-03-10T16:02:00.931" v="77" actId="1076"/>
          <ac:picMkLst>
            <pc:docMk/>
            <pc:sldMk cId="1054686777" sldId="256"/>
            <ac:picMk id="37" creationId="{2816C154-5646-07D8-227C-F396B98AB7A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7" cy="497976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6847" y="0"/>
            <a:ext cx="2942907" cy="497976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2907" cy="497975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6847" y="9427076"/>
            <a:ext cx="2942907" cy="497975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7" cy="497976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6847" y="0"/>
            <a:ext cx="2942907" cy="497976"/>
          </a:xfrm>
          <a:prstGeom prst="rect">
            <a:avLst/>
          </a:prstGeom>
        </p:spPr>
        <p:txBody>
          <a:bodyPr vert="horz" lIns="91394" tIns="45697" rIns="91394" bIns="45697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4" tIns="45697" rIns="91394" bIns="45697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133" y="4776430"/>
            <a:ext cx="5433060" cy="3907989"/>
          </a:xfrm>
          <a:prstGeom prst="rect">
            <a:avLst/>
          </a:prstGeom>
        </p:spPr>
        <p:txBody>
          <a:bodyPr vert="horz" lIns="91394" tIns="45697" rIns="91394" bIns="4569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2907" cy="497975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6847" y="9427076"/>
            <a:ext cx="2942907" cy="497975"/>
          </a:xfrm>
          <a:prstGeom prst="rect">
            <a:avLst/>
          </a:prstGeom>
        </p:spPr>
        <p:txBody>
          <a:bodyPr vert="horz" lIns="91394" tIns="45697" rIns="91394" bIns="45697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484394" y="331661"/>
            <a:ext cx="5889202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Exercice Scenarii lors de situation exceptionnelle</a:t>
            </a:r>
          </a:p>
          <a:p>
            <a:pPr algn="ctr"/>
            <a:r>
              <a:rPr lang="fr-FR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Déclencher la cellule de Crise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5169B1-5697-C15A-1C68-AD835DAC8647}"/>
              </a:ext>
            </a:extLst>
          </p:cNvPr>
          <p:cNvSpPr txBox="1"/>
          <p:nvPr/>
        </p:nvSpPr>
        <p:spPr>
          <a:xfrm>
            <a:off x="276220" y="1040616"/>
            <a:ext cx="48035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Objectif : </a:t>
            </a:r>
            <a:r>
              <a:rPr lang="fr-FR" sz="1050" b="0" i="0" u="none" strike="noStrike" baseline="0" dirty="0">
                <a:solidFill>
                  <a:srgbClr val="000000"/>
                </a:solidFill>
                <a:latin typeface="Marianne"/>
              </a:rPr>
              <a:t>La réalisation d’exercices permet </a:t>
            </a:r>
            <a:r>
              <a:rPr lang="fr-FR" sz="1050" b="1" i="0" u="none" strike="noStrike" baseline="0" dirty="0">
                <a:solidFill>
                  <a:srgbClr val="000000"/>
                </a:solidFill>
                <a:latin typeface="Marianne"/>
              </a:rPr>
              <a:t>de tester les dispositifs et procédures en place</a:t>
            </a:r>
            <a:r>
              <a:rPr lang="fr-FR" sz="1050" b="0" i="0" u="none" strike="noStrike" baseline="0" dirty="0">
                <a:solidFill>
                  <a:srgbClr val="000000"/>
                </a:solidFill>
                <a:latin typeface="Marianne"/>
              </a:rPr>
              <a:t>, d’acquérir de l’expérience et de déterminer les points forts, les faiblesses et les </a:t>
            </a:r>
            <a:r>
              <a:rPr lang="fr-FR" sz="1050" b="1" i="0" u="none" strike="noStrike" baseline="0" dirty="0">
                <a:solidFill>
                  <a:srgbClr val="000000"/>
                </a:solidFill>
                <a:latin typeface="Marianne"/>
              </a:rPr>
              <a:t>axes d’amélioration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403491" y="1619434"/>
            <a:ext cx="4676240" cy="796822"/>
          </a:xfrm>
          <a:prstGeom prst="roundRect">
            <a:avLst>
              <a:gd name="adj" fmla="val 15047"/>
            </a:avLst>
          </a:prstGeom>
          <a:solidFill>
            <a:schemeClr val="accent1">
              <a:alpha val="1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fr-FR" sz="1100" b="1" dirty="0">
                <a:solidFill>
                  <a:schemeClr val="tx1"/>
                </a:solidFill>
                <a:latin typeface="Cavolini"/>
                <a:cs typeface="Cavolini"/>
              </a:rPr>
              <a:t>A QUOI CA SERT ?</a:t>
            </a:r>
          </a:p>
          <a:p>
            <a:pPr marL="92075" indent="-92075">
              <a:buFontTx/>
              <a:buChar char="-"/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Être capable de déclencher la cellule de crise en toutes circonstances</a:t>
            </a:r>
          </a:p>
          <a:p>
            <a:pPr marL="92075" lvl="0" indent="-92075">
              <a:buFontTx/>
              <a:buChar char="-"/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Tester le fonctionnement de la cellule de crise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403491" y="2472288"/>
            <a:ext cx="6054460" cy="1009779"/>
          </a:xfrm>
          <a:prstGeom prst="roundRect">
            <a:avLst>
              <a:gd name="adj" fmla="val 9108"/>
            </a:avLst>
          </a:prstGeom>
          <a:solidFill>
            <a:srgbClr val="FFCCCC">
              <a:alpha val="1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Définition </a:t>
            </a:r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« Une cellule de crise est un instrument au service d’un décideur, instrument qui va prendre en compte l’information entrante , la structurer et lui donner de la cohérence. Ce même outil doit être en mesure de diffuser l’information sortante et les décisions arrêtées.</a:t>
            </a:r>
          </a:p>
          <a:p>
            <a:r>
              <a:rPr lang="fr-FR" sz="105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La cellule de crise crée donc de la cohérence pour permettre la décision, »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A2F39-0D13-3BA8-BB42-B9D57FA339DA}"/>
              </a:ext>
            </a:extLst>
          </p:cNvPr>
          <p:cNvSpPr/>
          <p:nvPr/>
        </p:nvSpPr>
        <p:spPr>
          <a:xfrm>
            <a:off x="403490" y="4460891"/>
            <a:ext cx="6069714" cy="936523"/>
          </a:xfrm>
          <a:prstGeom prst="roundRect">
            <a:avLst>
              <a:gd name="adj" fmla="val 6371"/>
            </a:avLst>
          </a:prstGeom>
          <a:solidFill>
            <a:srgbClr val="C1FFC1">
              <a:alpha val="14902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Préparation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Définir qui est informé au préalable de l’exercice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Désignation d’un Animateur-Observateur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Définir les pré requis pour la mise en place d’exercice ( Situation de l’établissement)</a:t>
            </a:r>
          </a:p>
          <a:p>
            <a:r>
              <a:rPr lang="fr-FR" sz="1050" dirty="0"/>
              <a:t>Définir qui est informé au préalable selon le Scénarii</a:t>
            </a:r>
          </a:p>
          <a:p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983706-F5B0-9AC9-032F-DAB16C6146D8}"/>
              </a:ext>
            </a:extLst>
          </p:cNvPr>
          <p:cNvSpPr/>
          <p:nvPr/>
        </p:nvSpPr>
        <p:spPr>
          <a:xfrm>
            <a:off x="2372545" y="5493818"/>
            <a:ext cx="4085404" cy="3738119"/>
          </a:xfrm>
          <a:prstGeom prst="roundRect">
            <a:avLst>
              <a:gd name="adj" fmla="val 6371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8000" tIns="36000" rIns="108000" bIns="36000" rtlCol="0" anchor="t"/>
          <a:lstStyle/>
          <a:p>
            <a:pPr marL="182245" indent="-182245" algn="ctr">
              <a:lnSpc>
                <a:spcPct val="150000"/>
              </a:lnSpc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ACTIONS A EVALUER</a:t>
            </a:r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Déclenchement de la cellule de crise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prévenu l’accueil et les membres de la cellule de crise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la liste des Ressources opérationnelles pouvant être appelées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le classeur Plan Bleu/PCA, le DARDE et les procédures en cas de coupure d’électricité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un état de la sécurisation de la situation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un  bilan de la situation médicale ( Impact sur la prise en charge et surveillance médicale, lit médicalisé, rail de transfert concentrateurs, ….)</a:t>
            </a:r>
            <a:endParaRPr lang="fr-FR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une situation des plannings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un état  des personnes présentes et à l’extérieur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un état des DLU &amp; Accès au DIU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la liste des stocks plan bleu 72H  (lampe torche, éclairage d'appoint, DECT/batterie,  linge, eau, repas, capacité de couchage du personnel sur place, médicaments et dispositifs médicaux …)</a:t>
            </a:r>
            <a:endParaRPr lang="fr-FR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Evaluer l’Impact sur les locaux et équipements et système d’information ( internet, téléphone, appel malade…)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les messages selon la situation pour les professionnels, les personnes accompagnées, les  familles,  les autorités, les journalistes…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00" dirty="0">
                <a:solidFill>
                  <a:schemeClr val="tx1"/>
                </a:solidFill>
              </a:rPr>
              <a:t>Avoir le support « fil rouge » pour le suivi des actions la gestion crise</a:t>
            </a:r>
          </a:p>
          <a:p>
            <a:pPr lvl="0"/>
            <a:endParaRPr lang="fr-FR" sz="900" dirty="0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  <a:p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3624B3C-3716-DE0C-8A2B-A1F7C5382C39}"/>
              </a:ext>
            </a:extLst>
          </p:cNvPr>
          <p:cNvGrpSpPr/>
          <p:nvPr/>
        </p:nvGrpSpPr>
        <p:grpSpPr>
          <a:xfrm>
            <a:off x="5243052" y="1173805"/>
            <a:ext cx="1501985" cy="324000"/>
            <a:chOff x="5446692" y="1600909"/>
            <a:chExt cx="1501985" cy="324000"/>
          </a:xfrm>
        </p:grpSpPr>
        <p:pic>
          <p:nvPicPr>
            <p:cNvPr id="17" name="Image 16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43214C27-FB48-0E2A-FFFE-88899B30B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692" y="1600909"/>
              <a:ext cx="324000" cy="32400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4A3A713-E9A6-BC22-E285-4BC8AB628780}"/>
                </a:ext>
              </a:extLst>
            </p:cNvPr>
            <p:cNvSpPr txBox="1"/>
            <p:nvPr/>
          </p:nvSpPr>
          <p:spPr>
            <a:xfrm>
              <a:off x="5744164" y="1645448"/>
              <a:ext cx="120451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Annuelle</a:t>
              </a:r>
              <a:endParaRPr lang="fr-FR" sz="1200" b="1" dirty="0">
                <a:latin typeface="Cavolini" panose="03000502040302020204" pitchFamily="66" charset="0"/>
                <a:cs typeface="Cavolini" panose="03000502040302020204" pitchFamily="66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F07F0FA-7A4F-4149-AB15-C84B57B463DB}"/>
              </a:ext>
            </a:extLst>
          </p:cNvPr>
          <p:cNvGrpSpPr/>
          <p:nvPr/>
        </p:nvGrpSpPr>
        <p:grpSpPr>
          <a:xfrm>
            <a:off x="5243052" y="1565512"/>
            <a:ext cx="1135082" cy="324000"/>
            <a:chOff x="5446692" y="2021191"/>
            <a:chExt cx="1135082" cy="324000"/>
          </a:xfrm>
        </p:grpSpPr>
        <p:pic>
          <p:nvPicPr>
            <p:cNvPr id="23" name="Image 22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FABFDB2D-9A28-EF69-A009-1FED40A7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692" y="2021191"/>
              <a:ext cx="324000" cy="324000"/>
            </a:xfrm>
            <a:prstGeom prst="rect">
              <a:avLst/>
            </a:prstGeom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7463793-8CA7-C93E-5C24-104058DBB327}"/>
                </a:ext>
              </a:extLst>
            </p:cNvPr>
            <p:cNvSpPr txBox="1"/>
            <p:nvPr/>
          </p:nvSpPr>
          <p:spPr>
            <a:xfrm>
              <a:off x="5765800" y="2049503"/>
              <a:ext cx="8159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latin typeface="Cavolini" panose="03000502040302020204" pitchFamily="66" charset="0"/>
                  <a:cs typeface="Cavolini" panose="03000502040302020204" pitchFamily="66" charset="0"/>
                </a:rPr>
                <a:t>2H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64A05EA-E033-6389-65B4-A489D122F929}"/>
              </a:ext>
            </a:extLst>
          </p:cNvPr>
          <p:cNvGrpSpPr/>
          <p:nvPr/>
        </p:nvGrpSpPr>
        <p:grpSpPr>
          <a:xfrm>
            <a:off x="5252897" y="1980964"/>
            <a:ext cx="1220307" cy="306637"/>
            <a:chOff x="5456537" y="2436643"/>
            <a:chExt cx="1220307" cy="306637"/>
          </a:xfrm>
        </p:grpSpPr>
        <p:pic>
          <p:nvPicPr>
            <p:cNvPr id="25" name="Image 24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7FB65F2E-8E9C-6147-B8D7-8D4AF8055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6537" y="2436643"/>
              <a:ext cx="288000" cy="306637"/>
            </a:xfrm>
            <a:prstGeom prst="rect">
              <a:avLst/>
            </a:prstGeom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5998AA1-DE8C-4D44-ED38-573CE4A683A0}"/>
                </a:ext>
              </a:extLst>
            </p:cNvPr>
            <p:cNvSpPr txBox="1"/>
            <p:nvPr/>
          </p:nvSpPr>
          <p:spPr>
            <a:xfrm>
              <a:off x="5765799" y="2451461"/>
              <a:ext cx="91104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b="1" dirty="0">
                  <a:latin typeface="Cavolini" panose="03000502040302020204" pitchFamily="66" charset="0"/>
                  <a:cs typeface="Cavolini" panose="03000502040302020204" pitchFamily="66" charset="0"/>
                </a:rPr>
                <a:t>1 thème</a:t>
              </a:r>
            </a:p>
          </p:txBody>
        </p:sp>
      </p:grpSp>
      <p:pic>
        <p:nvPicPr>
          <p:cNvPr id="2" name="Image 1" descr="Une image contenant trombone, conception, fournitures de bureau,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F1DCAFE0-3754-6951-A842-2E4330825A1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19" y="1521763"/>
            <a:ext cx="316230" cy="316230"/>
          </a:xfrm>
          <a:prstGeom prst="rect">
            <a:avLst/>
          </a:prstGeom>
        </p:spPr>
      </p:pic>
      <p:pic>
        <p:nvPicPr>
          <p:cNvPr id="3" name="Image 2" descr="Une image contenant conception&#10;&#10;Description générée automatiquement">
            <a:extLst>
              <a:ext uri="{FF2B5EF4-FFF2-40B4-BE49-F238E27FC236}">
                <a16:creationId xmlns:a16="http://schemas.microsoft.com/office/drawing/2014/main" id="{7832D7A7-162D-A534-4A44-ADC26980701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94373">
            <a:off x="105019" y="2800603"/>
            <a:ext cx="355261" cy="355261"/>
          </a:xfrm>
          <a:prstGeom prst="rect">
            <a:avLst/>
          </a:prstGeom>
        </p:spPr>
      </p:pic>
      <p:pic>
        <p:nvPicPr>
          <p:cNvPr id="4" name="Image 3" descr="Une image contenant trombone, conception, fournitures de bureau,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BF56D746-C8D0-1425-8A35-F38F8735188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80000">
            <a:off x="243863" y="4512708"/>
            <a:ext cx="316230" cy="316230"/>
          </a:xfrm>
          <a:prstGeom prst="rect">
            <a:avLst/>
          </a:prstGeom>
        </p:spPr>
      </p:pic>
      <p:pic>
        <p:nvPicPr>
          <p:cNvPr id="6" name="Image 5" descr="Une image contenant trombone, conception, fournitures de bureau,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5800077C-1B37-108D-464A-73C7603B848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78208">
            <a:off x="2297765" y="5526454"/>
            <a:ext cx="316230" cy="316230"/>
          </a:xfrm>
          <a:prstGeom prst="rect">
            <a:avLst/>
          </a:prstGeom>
        </p:spPr>
      </p:pic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39822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68871F8-5DBF-AA42-74B6-B91FD89FD9AC}"/>
              </a:ext>
            </a:extLst>
          </p:cNvPr>
          <p:cNvSpPr/>
          <p:nvPr/>
        </p:nvSpPr>
        <p:spPr>
          <a:xfrm>
            <a:off x="403491" y="3580945"/>
            <a:ext cx="6054460" cy="785879"/>
          </a:xfrm>
          <a:prstGeom prst="roundRect">
            <a:avLst>
              <a:gd name="adj" fmla="val 9108"/>
            </a:avLst>
          </a:prstGeom>
          <a:ln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Scenario: coupure d’électricité</a:t>
            </a:r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« L’accueil téléphonique reçoit un appel du fournisseur lui précisant qu’ils sont contraints de couper l’alimentation électrique de l’établissement dans 2 heures et que la coupure sera d’au moins de 72 heures, »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D90B917-D424-FC31-5656-F84056953B66}"/>
              </a:ext>
            </a:extLst>
          </p:cNvPr>
          <p:cNvSpPr/>
          <p:nvPr/>
        </p:nvSpPr>
        <p:spPr>
          <a:xfrm>
            <a:off x="400050" y="6082184"/>
            <a:ext cx="1902573" cy="3153608"/>
          </a:xfrm>
          <a:prstGeom prst="roundRect">
            <a:avLst>
              <a:gd name="adj" fmla="val 6371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t"/>
          <a:lstStyle/>
          <a:p>
            <a:pPr marL="182563" indent="-182563" algn="ctr">
              <a:lnSpc>
                <a:spcPct val="150000"/>
              </a:lnSpc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ea typeface="Klee One" pitchFamily="2" charset="-128"/>
                <a:cs typeface="Cavolini" panose="03000502040302020204" pitchFamily="66" charset="0"/>
              </a:rPr>
              <a:t>Membres présents dans les 45 min</a:t>
            </a:r>
          </a:p>
          <a:p>
            <a:pPr marL="182563" indent="-182563" algn="ctr">
              <a:lnSpc>
                <a:spcPct val="150000"/>
              </a:lnSpc>
              <a:tabLst>
                <a:tab pos="92075" algn="l"/>
              </a:tabLst>
            </a:pPr>
            <a:endParaRPr lang="fr-FR" sz="2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71450" indent="-171450">
              <a:buFont typeface="Wingdings" panose="05000000000000000000" pitchFamily="2" charset="2"/>
              <a:buChar char="q"/>
              <a:tabLst>
                <a:tab pos="92075" algn="l"/>
              </a:tabLst>
            </a:pPr>
            <a:r>
              <a:rPr lang="fr-FR" sz="1050" dirty="0">
                <a:solidFill>
                  <a:schemeClr val="tx1"/>
                </a:solidFill>
              </a:rPr>
              <a:t>Directeur</a:t>
            </a:r>
          </a:p>
          <a:p>
            <a:pPr marL="171450" indent="-171450">
              <a:buFont typeface="Wingdings" panose="05000000000000000000" pitchFamily="2" charset="2"/>
              <a:buChar char="q"/>
              <a:tabLst>
                <a:tab pos="92075" algn="l"/>
              </a:tabLst>
            </a:pPr>
            <a:r>
              <a:rPr lang="fr-FR" sz="1050" dirty="0">
                <a:solidFill>
                  <a:schemeClr val="tx1"/>
                </a:solidFill>
              </a:rPr>
              <a:t>Secrétaire de la cellule de crise ( </a:t>
            </a:r>
            <a:r>
              <a:rPr lang="fr-FR" sz="1050" dirty="0" err="1">
                <a:solidFill>
                  <a:schemeClr val="tx1"/>
                </a:solidFill>
              </a:rPr>
              <a:t>ref</a:t>
            </a:r>
            <a:r>
              <a:rPr lang="fr-FR" sz="1050" dirty="0">
                <a:solidFill>
                  <a:schemeClr val="tx1"/>
                </a:solidFill>
              </a:rPr>
              <a:t> qualité)</a:t>
            </a:r>
          </a:p>
          <a:p>
            <a:pPr marL="171450" indent="-171450">
              <a:buFont typeface="Wingdings" panose="05000000000000000000" pitchFamily="2" charset="2"/>
              <a:buChar char="q"/>
              <a:tabLst>
                <a:tab pos="92075" algn="l"/>
              </a:tabLst>
            </a:pPr>
            <a:r>
              <a:rPr lang="fr-FR" sz="1050" dirty="0">
                <a:solidFill>
                  <a:schemeClr val="tx1"/>
                </a:solidFill>
              </a:rPr>
              <a:t>Adjoint de direction</a:t>
            </a:r>
          </a:p>
          <a:p>
            <a:pPr marL="171450" indent="-171450">
              <a:buFont typeface="Wingdings" panose="05000000000000000000" pitchFamily="2" charset="2"/>
              <a:buChar char="q"/>
              <a:tabLst>
                <a:tab pos="92075" algn="l"/>
              </a:tabLst>
            </a:pPr>
            <a:r>
              <a:rPr lang="fr-FR" sz="1050" dirty="0">
                <a:solidFill>
                  <a:schemeClr val="tx1"/>
                </a:solidFill>
              </a:rPr>
              <a:t>MEDEC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50" dirty="0">
                <a:solidFill>
                  <a:schemeClr val="tx1"/>
                </a:solidFill>
              </a:rPr>
              <a:t>Cadre de santé- IDEC/chef de service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50" dirty="0">
                <a:solidFill>
                  <a:schemeClr val="tx1"/>
                </a:solidFill>
              </a:rPr>
              <a:t>Responsable Hôtelier Logistique Entretien Maintenance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50" dirty="0">
                <a:solidFill>
                  <a:schemeClr val="tx1"/>
                </a:solidFill>
              </a:rPr>
              <a:t>Chef de cuisine ou </a:t>
            </a:r>
            <a:r>
              <a:rPr lang="fr-FR" sz="1050" dirty="0" err="1">
                <a:solidFill>
                  <a:schemeClr val="tx1"/>
                </a:solidFill>
              </a:rPr>
              <a:t>Resp</a:t>
            </a:r>
            <a:r>
              <a:rPr lang="fr-FR" sz="1050" dirty="0">
                <a:solidFill>
                  <a:schemeClr val="tx1"/>
                </a:solidFill>
              </a:rPr>
              <a:t> sous-traitant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50" dirty="0">
                <a:solidFill>
                  <a:schemeClr val="tx1"/>
                </a:solidFill>
              </a:rPr>
              <a:t>Responsable Com</a:t>
            </a:r>
          </a:p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fr-FR" sz="1050" dirty="0">
                <a:solidFill>
                  <a:schemeClr val="tx1"/>
                </a:solidFill>
              </a:rPr>
              <a:t>Responsable SI</a:t>
            </a:r>
          </a:p>
          <a:p>
            <a:pPr>
              <a:tabLst>
                <a:tab pos="92075" algn="l"/>
              </a:tabLst>
            </a:pPr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7B24A50-F71F-33FF-B463-A511394C04D3}"/>
              </a:ext>
            </a:extLst>
          </p:cNvPr>
          <p:cNvSpPr/>
          <p:nvPr/>
        </p:nvSpPr>
        <p:spPr>
          <a:xfrm>
            <a:off x="400051" y="5493821"/>
            <a:ext cx="1867162" cy="459192"/>
          </a:xfrm>
          <a:prstGeom prst="roundRect">
            <a:avLst>
              <a:gd name="adj" fmla="val 30098"/>
            </a:avLst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marL="182563" indent="-182563" algn="ctr"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ea typeface="Klee One" pitchFamily="2" charset="-128"/>
                <a:cs typeface="Cavolini" panose="03000502040302020204" pitchFamily="66" charset="0"/>
              </a:rPr>
              <a:t>Activation</a:t>
            </a:r>
          </a:p>
          <a:p>
            <a:pPr marL="182563" indent="-182563" algn="ctr"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ea typeface="Klee One" pitchFamily="2" charset="-128"/>
                <a:cs typeface="Cavolini" panose="03000502040302020204" pitchFamily="66" charset="0"/>
              </a:rPr>
              <a:t> 	&lt;45 minutes</a:t>
            </a:r>
          </a:p>
          <a:p>
            <a:pPr marL="182563" indent="-182563" algn="ctr">
              <a:lnSpc>
                <a:spcPct val="150000"/>
              </a:lnSpc>
              <a:tabLst>
                <a:tab pos="92075" algn="l"/>
              </a:tabLst>
            </a:pPr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31720F-EB3F-D9CB-F9E8-E3ADAAAFE439}"/>
              </a:ext>
            </a:extLst>
          </p:cNvPr>
          <p:cNvGrpSpPr/>
          <p:nvPr/>
        </p:nvGrpSpPr>
        <p:grpSpPr>
          <a:xfrm>
            <a:off x="651151" y="9381183"/>
            <a:ext cx="5346801" cy="403983"/>
            <a:chOff x="485898" y="9298535"/>
            <a:chExt cx="5346801" cy="403983"/>
          </a:xfrm>
        </p:grpSpPr>
        <p:sp>
          <p:nvSpPr>
            <p:cNvPr id="13" name="ZoneTexte 1">
              <a:extLst>
                <a:ext uri="{FF2B5EF4-FFF2-40B4-BE49-F238E27FC236}">
                  <a16:creationId xmlns:a16="http://schemas.microsoft.com/office/drawing/2014/main" id="{8280D5F7-7857-A07B-5A0B-9E208B6DCF2E}"/>
                </a:ext>
              </a:extLst>
            </p:cNvPr>
            <p:cNvSpPr txBox="1"/>
            <p:nvPr/>
          </p:nvSpPr>
          <p:spPr>
            <a:xfrm>
              <a:off x="485898" y="9394620"/>
              <a:ext cx="5320425" cy="21544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800" b="1" dirty="0"/>
                <a:t>Support élaboré avec la participation :  </a:t>
              </a:r>
            </a:p>
          </p:txBody>
        </p:sp>
        <p:pic>
          <p:nvPicPr>
            <p:cNvPr id="31" name="Image 16">
              <a:extLst>
                <a:ext uri="{FF2B5EF4-FFF2-40B4-BE49-F238E27FC236}">
                  <a16:creationId xmlns:a16="http://schemas.microsoft.com/office/drawing/2014/main" id="{479477F5-F14D-0D57-6A5B-205378B58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71618" y="9310731"/>
              <a:ext cx="782415" cy="384269"/>
            </a:xfrm>
            <a:prstGeom prst="rect">
              <a:avLst/>
            </a:prstGeom>
          </p:spPr>
        </p:pic>
        <p:pic>
          <p:nvPicPr>
            <p:cNvPr id="34" name="Image 28">
              <a:extLst>
                <a:ext uri="{FF2B5EF4-FFF2-40B4-BE49-F238E27FC236}">
                  <a16:creationId xmlns:a16="http://schemas.microsoft.com/office/drawing/2014/main" id="{753E7917-00F0-4289-0326-CB6383F9C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8319" y="9298535"/>
              <a:ext cx="542401" cy="380929"/>
            </a:xfrm>
            <a:prstGeom prst="rect">
              <a:avLst/>
            </a:prstGeom>
          </p:spPr>
        </p:pic>
        <p:pic>
          <p:nvPicPr>
            <p:cNvPr id="35" name="Picture 34" descr="Résultat d’images pour avenir apei">
              <a:extLst>
                <a:ext uri="{FF2B5EF4-FFF2-40B4-BE49-F238E27FC236}">
                  <a16:creationId xmlns:a16="http://schemas.microsoft.com/office/drawing/2014/main" id="{37BD047E-8EA6-CA6E-E8B4-5F2126CF6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51576" y="9330225"/>
              <a:ext cx="771967" cy="372293"/>
            </a:xfrm>
            <a:prstGeom prst="rect">
              <a:avLst/>
            </a:prstGeom>
          </p:spPr>
        </p:pic>
        <p:pic>
          <p:nvPicPr>
            <p:cNvPr id="36" name="Picture 35" descr="Résultat d’images pour amis atelier">
              <a:extLst>
                <a:ext uri="{FF2B5EF4-FFF2-40B4-BE49-F238E27FC236}">
                  <a16:creationId xmlns:a16="http://schemas.microsoft.com/office/drawing/2014/main" id="{66DE8A59-6ABD-DDC1-8516-54EF22520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27835" y="9315199"/>
              <a:ext cx="458181" cy="37873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816C154-5646-07D8-227C-F396B98AB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89556" y="9310044"/>
              <a:ext cx="843143" cy="389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468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93561" y="1775713"/>
            <a:ext cx="6047358" cy="2123918"/>
          </a:xfrm>
          <a:prstGeom prst="roundRect">
            <a:avLst>
              <a:gd name="adj" fmla="val 7617"/>
            </a:avLst>
          </a:prstGeom>
          <a:solidFill>
            <a:schemeClr val="accent1">
              <a:alpha val="20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r>
              <a:rPr lang="fr-FR" sz="1100" b="1" dirty="0">
                <a:solidFill>
                  <a:schemeClr val="tx1"/>
                </a:solidFill>
                <a:latin typeface="Cavolini" panose="03000502040302020204" pitchFamily="66" charset="0"/>
                <a:ea typeface="Klee One" pitchFamily="2" charset="-128"/>
                <a:cs typeface="Cavolini" panose="03000502040302020204" pitchFamily="66" charset="0"/>
              </a:rPr>
              <a:t>Observations:</a:t>
            </a:r>
          </a:p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r>
              <a:rPr lang="fr-FR" sz="1100" b="1" dirty="0">
                <a:solidFill>
                  <a:schemeClr val="tx1"/>
                </a:solidFill>
                <a:latin typeface="Cavolini" panose="03000502040302020204" pitchFamily="66" charset="0"/>
                <a:ea typeface="Klee One" pitchFamily="2" charset="-128"/>
                <a:cs typeface="Cavolini" panose="03000502040302020204" pitchFamily="66" charset="0"/>
              </a:rPr>
              <a:t> </a:t>
            </a:r>
          </a:p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pPr>
              <a:spcBef>
                <a:spcPts val="600"/>
              </a:spcBef>
              <a:tabLst>
                <a:tab pos="722313" algn="l"/>
              </a:tabLst>
            </a:pPr>
            <a:r>
              <a:rPr 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385719" y="3969920"/>
            <a:ext cx="6055200" cy="2589906"/>
          </a:xfrm>
          <a:prstGeom prst="roundRect">
            <a:avLst>
              <a:gd name="adj" fmla="val 5377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100" b="1" dirty="0">
                <a:solidFill>
                  <a:schemeClr val="tx1"/>
                </a:solidFill>
                <a:latin typeface="Cavolini" panose="03000502040302020204" pitchFamily="66" charset="0"/>
                <a:ea typeface="Klee One" pitchFamily="2" charset="-128"/>
                <a:cs typeface="Cavolini" panose="03000502040302020204" pitchFamily="66" charset="0"/>
              </a:rPr>
              <a:t>Ressentis de membres de la cellule de crise :</a:t>
            </a: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b="1" dirty="0">
              <a:solidFill>
                <a:schemeClr val="tx1"/>
              </a:solidFill>
              <a:latin typeface="Cavolini" panose="03000502040302020204" pitchFamily="66" charset="0"/>
              <a:ea typeface="Klee One" pitchFamily="2" charset="-128"/>
              <a:cs typeface="Cavolini" panose="03000502040302020204" pitchFamily="66" charset="0"/>
            </a:endParaRPr>
          </a:p>
          <a:p>
            <a:endParaRPr lang="fr-FR" sz="11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252C7E-2B1E-40A8-F62E-2AFE800C1650}"/>
              </a:ext>
            </a:extLst>
          </p:cNvPr>
          <p:cNvSpPr txBox="1"/>
          <p:nvPr/>
        </p:nvSpPr>
        <p:spPr>
          <a:xfrm>
            <a:off x="553453" y="1334481"/>
            <a:ext cx="39555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Chaque élément coché vaut 1 point, Partiel 0.5 point</a:t>
            </a:r>
          </a:p>
        </p:txBody>
      </p:sp>
      <p:pic>
        <p:nvPicPr>
          <p:cNvPr id="39" name="Image 38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9241A769-7349-9DC5-FA71-5F786C22D58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227" y="9162115"/>
            <a:ext cx="411617" cy="341152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BE47774D-3C65-60B6-780F-009CB05F221E}"/>
              </a:ext>
            </a:extLst>
          </p:cNvPr>
          <p:cNvSpPr txBox="1"/>
          <p:nvPr/>
        </p:nvSpPr>
        <p:spPr>
          <a:xfrm>
            <a:off x="4769763" y="9194129"/>
            <a:ext cx="1443871" cy="277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Le __ / __ / __</a:t>
            </a:r>
          </a:p>
        </p:txBody>
      </p:sp>
      <p:pic>
        <p:nvPicPr>
          <p:cNvPr id="42" name="Image 41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B0B85FE-8011-750C-726B-9CFDE664AE7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16" y="9233913"/>
            <a:ext cx="412824" cy="342153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5EE4132C-DEAA-2310-3EB4-BDE0DA7C1227}"/>
              </a:ext>
            </a:extLst>
          </p:cNvPr>
          <p:cNvSpPr txBox="1"/>
          <p:nvPr/>
        </p:nvSpPr>
        <p:spPr>
          <a:xfrm>
            <a:off x="930052" y="9266428"/>
            <a:ext cx="1422587" cy="277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Par _________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CCC23C1-ADFF-7E71-6FB2-318040F70C78}"/>
              </a:ext>
            </a:extLst>
          </p:cNvPr>
          <p:cNvSpPr/>
          <p:nvPr/>
        </p:nvSpPr>
        <p:spPr>
          <a:xfrm>
            <a:off x="46252" y="801227"/>
            <a:ext cx="292241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fr-FR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Résultats</a:t>
            </a:r>
            <a:endParaRPr lang="fr-FR" sz="4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5C3903-478E-7296-FABE-A9AAA5E756B7}"/>
              </a:ext>
            </a:extLst>
          </p:cNvPr>
          <p:cNvSpPr txBox="1"/>
          <p:nvPr/>
        </p:nvSpPr>
        <p:spPr>
          <a:xfrm>
            <a:off x="553453" y="374740"/>
            <a:ext cx="589530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Exercice Scenarii lors de situation exceptionnelle</a:t>
            </a:r>
          </a:p>
          <a:p>
            <a:pPr algn="ctr"/>
            <a:r>
              <a:rPr lang="fr-FR" sz="105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Déclencher la cellule de Crise</a:t>
            </a:r>
            <a:endParaRPr lang="fr-FR" b="1" dirty="0">
              <a:solidFill>
                <a:srgbClr val="0070C0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5" name="Image 14" descr="Une image contenant trombone, conception, fournitures de bureau,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CAD99DB9-8871-16E8-C898-15E03B8E527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200">
            <a:off x="6164449" y="1715315"/>
            <a:ext cx="316230" cy="316230"/>
          </a:xfrm>
          <a:prstGeom prst="rect">
            <a:avLst/>
          </a:prstGeom>
        </p:spPr>
      </p:pic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B3DE70B-38CF-3F8F-A98E-6161EC0C0E1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CB6D62-87BB-2F52-5A8E-5CA6E1E7208F}"/>
              </a:ext>
            </a:extLst>
          </p:cNvPr>
          <p:cNvSpPr/>
          <p:nvPr/>
        </p:nvSpPr>
        <p:spPr>
          <a:xfrm>
            <a:off x="187028" y="39822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1237613-27CA-DA1A-377F-A2A70F7037A5}"/>
              </a:ext>
            </a:extLst>
          </p:cNvPr>
          <p:cNvSpPr txBox="1"/>
          <p:nvPr/>
        </p:nvSpPr>
        <p:spPr>
          <a:xfrm>
            <a:off x="4990474" y="1371619"/>
            <a:ext cx="1082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Note __ / 22</a:t>
            </a:r>
          </a:p>
        </p:txBody>
      </p:sp>
      <p:pic>
        <p:nvPicPr>
          <p:cNvPr id="36" name="Image 3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6188D210-B98F-17C3-B7A6-B610B9AAE3A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90" y="1289583"/>
            <a:ext cx="412824" cy="36910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1B12106-784C-0CA1-A716-2DDF5D459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557016"/>
              </p:ext>
            </p:extLst>
          </p:nvPr>
        </p:nvGraphicFramePr>
        <p:xfrm>
          <a:off x="393561" y="6682442"/>
          <a:ext cx="6055201" cy="22762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53803">
                  <a:extLst>
                    <a:ext uri="{9D8B030D-6E8A-4147-A177-3AD203B41FA5}">
                      <a16:colId xmlns:a16="http://schemas.microsoft.com/office/drawing/2014/main" val="2462759277"/>
                    </a:ext>
                  </a:extLst>
                </a:gridCol>
                <a:gridCol w="876822">
                  <a:extLst>
                    <a:ext uri="{9D8B030D-6E8A-4147-A177-3AD203B41FA5}">
                      <a16:colId xmlns:a16="http://schemas.microsoft.com/office/drawing/2014/main" val="1541306020"/>
                    </a:ext>
                  </a:extLst>
                </a:gridCol>
                <a:gridCol w="824576">
                  <a:extLst>
                    <a:ext uri="{9D8B030D-6E8A-4147-A177-3AD203B41FA5}">
                      <a16:colId xmlns:a16="http://schemas.microsoft.com/office/drawing/2014/main" val="2694641348"/>
                    </a:ext>
                  </a:extLst>
                </a:gridCol>
              </a:tblGrid>
              <a:tr h="3070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5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Plan d’actions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Echéance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Pilote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26115"/>
                  </a:ext>
                </a:extLst>
              </a:tr>
              <a:tr h="39383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136609"/>
                  </a:ext>
                </a:extLst>
              </a:tr>
              <a:tr h="39383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22524"/>
                  </a:ext>
                </a:extLst>
              </a:tr>
              <a:tr h="39383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877344"/>
                  </a:ext>
                </a:extLst>
              </a:tr>
              <a:tr h="39383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88035"/>
                  </a:ext>
                </a:extLst>
              </a:tr>
              <a:tr h="39383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222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1071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Props1.xml><?xml version="1.0" encoding="utf-8"?>
<ds:datastoreItem xmlns:ds="http://schemas.openxmlformats.org/officeDocument/2006/customXml" ds:itemID="{A314BAE7-F8F7-4DA2-ADE6-86DDAD0F2F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89B04E-69A2-4BE1-96B8-69D6B3997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DD561F-574F-4B21-9A6D-0C8DF008F056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a23f816c-f5b3-4d4c-8087-8d2b82ffb760"/>
    <ds:schemaRef ds:uri="c83ecc78-3fa2-451e-8665-0ddea08d2bcf"/>
    <ds:schemaRef ds:uri="65104fe5-bdb5-44b2-89e0-446ad8df4a9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495</Words>
  <Application>Microsoft Office PowerPoint</Application>
  <PresentationFormat>A4 Paper (210x297 mm)</PresentationFormat>
  <Paragraphs>83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Thème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Julien PRIM</cp:lastModifiedBy>
  <cp:revision>114</cp:revision>
  <cp:lastPrinted>2024-10-14T08:32:00Z</cp:lastPrinted>
  <dcterms:created xsi:type="dcterms:W3CDTF">2023-07-06T10:37:24Z</dcterms:created>
  <dcterms:modified xsi:type="dcterms:W3CDTF">2025-03-10T16:02:42Z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