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989" r:id="rId5"/>
    <p:sldId id="993" r:id="rId6"/>
    <p:sldId id="995" r:id="rId7"/>
    <p:sldId id="998" r:id="rId8"/>
    <p:sldId id="997" r:id="rId9"/>
    <p:sldId id="999" r:id="rId10"/>
    <p:sldId id="1000" r:id="rId11"/>
    <p:sldId id="1001" r:id="rId12"/>
    <p:sldId id="1002" r:id="rId13"/>
    <p:sldId id="268" r:id="rId14"/>
    <p:sldId id="1018" r:id="rId15"/>
    <p:sldId id="1004" r:id="rId16"/>
    <p:sldId id="1005" r:id="rId17"/>
    <p:sldId id="1019" r:id="rId18"/>
    <p:sldId id="1006" r:id="rId19"/>
    <p:sldId id="1007" r:id="rId20"/>
    <p:sldId id="1015" r:id="rId21"/>
    <p:sldId id="1016" r:id="rId22"/>
    <p:sldId id="1017" r:id="rId23"/>
    <p:sldId id="2147469878" r:id="rId24"/>
    <p:sldId id="2147469883" r:id="rId25"/>
    <p:sldId id="1008" r:id="rId26"/>
    <p:sldId id="2147469881" r:id="rId27"/>
    <p:sldId id="2147469884" r:id="rId28"/>
    <p:sldId id="1009" r:id="rId29"/>
    <p:sldId id="1010" r:id="rId30"/>
    <p:sldId id="1011" r:id="rId31"/>
    <p:sldId id="1012" r:id="rId32"/>
    <p:sldId id="1013" r:id="rId33"/>
    <p:sldId id="101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A162"/>
    <a:srgbClr val="666666"/>
    <a:srgbClr val="E6E6E6"/>
    <a:srgbClr val="A8C46D"/>
    <a:srgbClr val="CBC4B5"/>
    <a:srgbClr val="A79479"/>
    <a:srgbClr val="BCB3A0"/>
    <a:srgbClr val="E1DDD4"/>
    <a:srgbClr val="B2A28B"/>
    <a:srgbClr val="5C5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A1501-F872-4939-7E02-297C514E438A}" v="13" dt="2025-03-10T05:08:01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6" autoAdjust="0"/>
    <p:restoredTop sz="94291" autoAdjust="0"/>
  </p:normalViewPr>
  <p:slideViewPr>
    <p:cSldViewPr snapToGrid="0">
      <p:cViewPr varScale="1">
        <p:scale>
          <a:sx n="93" d="100"/>
          <a:sy n="93" d="100"/>
        </p:scale>
        <p:origin x="168" y="-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0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PRIM" userId="285190c6-54a1-4317-83ca-4eb8b0a0e2f8" providerId="ADAL" clId="{DF810083-F1C2-46C5-976C-5E5422751EB3}"/>
    <pc:docChg chg="undo custSel modSld">
      <pc:chgData name="Julien PRIM" userId="285190c6-54a1-4317-83ca-4eb8b0a0e2f8" providerId="ADAL" clId="{DF810083-F1C2-46C5-976C-5E5422751EB3}" dt="2025-03-10T05:05:42.459" v="164" actId="20577"/>
      <pc:docMkLst>
        <pc:docMk/>
      </pc:docMkLst>
      <pc:sldChg chg="addSp delSp modSp mod">
        <pc:chgData name="Julien PRIM" userId="285190c6-54a1-4317-83ca-4eb8b0a0e2f8" providerId="ADAL" clId="{DF810083-F1C2-46C5-976C-5E5422751EB3}" dt="2025-03-10T05:05:42.459" v="164" actId="20577"/>
        <pc:sldMkLst>
          <pc:docMk/>
          <pc:sldMk cId="2247750071" sldId="989"/>
        </pc:sldMkLst>
        <pc:spChg chg="mod">
          <ac:chgData name="Julien PRIM" userId="285190c6-54a1-4317-83ca-4eb8b0a0e2f8" providerId="ADAL" clId="{DF810083-F1C2-46C5-976C-5E5422751EB3}" dt="2025-03-10T05:05:23.837" v="154" actId="20577"/>
          <ac:spMkLst>
            <pc:docMk/>
            <pc:sldMk cId="2247750071" sldId="989"/>
            <ac:spMk id="21" creationId="{45AE2E20-E415-BD14-867F-082C636F3485}"/>
          </ac:spMkLst>
        </pc:spChg>
        <pc:spChg chg="mod">
          <ac:chgData name="Julien PRIM" userId="285190c6-54a1-4317-83ca-4eb8b0a0e2f8" providerId="ADAL" clId="{DF810083-F1C2-46C5-976C-5E5422751EB3}" dt="2025-03-10T05:05:42.459" v="164" actId="20577"/>
          <ac:spMkLst>
            <pc:docMk/>
            <pc:sldMk cId="2247750071" sldId="989"/>
            <ac:spMk id="22" creationId="{B7A351A2-D363-F4B8-7B37-FAC42161733E}"/>
          </ac:spMkLst>
        </pc:spChg>
        <pc:picChg chg="add del">
          <ac:chgData name="Julien PRIM" userId="285190c6-54a1-4317-83ca-4eb8b0a0e2f8" providerId="ADAL" clId="{DF810083-F1C2-46C5-976C-5E5422751EB3}" dt="2025-03-10T05:01:13.518" v="2" actId="478"/>
          <ac:picMkLst>
            <pc:docMk/>
            <pc:sldMk cId="2247750071" sldId="989"/>
            <ac:picMk id="5" creationId="{1569F5C9-71DE-0D96-E8A2-64B28CB75585}"/>
          </ac:picMkLst>
        </pc:picChg>
      </pc:sldChg>
    </pc:docChg>
  </pc:docChgLst>
  <pc:docChgLst>
    <pc:chgData name="Isabelle TANGRE" userId="74a75e09-f5a3-4bed-a685-a94344b797ea" providerId="ADAL" clId="{C0F1CE75-0D20-4BA5-A4EB-320A6EFEA5AC}"/>
    <pc:docChg chg="custSel modSld">
      <pc:chgData name="Isabelle TANGRE" userId="74a75e09-f5a3-4bed-a685-a94344b797ea" providerId="ADAL" clId="{C0F1CE75-0D20-4BA5-A4EB-320A6EFEA5AC}" dt="2025-02-18T11:58:03.262" v="14" actId="20577"/>
      <pc:docMkLst>
        <pc:docMk/>
      </pc:docMkLst>
      <pc:sldChg chg="addSp delSp modSp mod">
        <pc:chgData name="Isabelle TANGRE" userId="74a75e09-f5a3-4bed-a685-a94344b797ea" providerId="ADAL" clId="{C0F1CE75-0D20-4BA5-A4EB-320A6EFEA5AC}" dt="2025-02-04T07:38:36.105" v="12" actId="14100"/>
        <pc:sldMkLst>
          <pc:docMk/>
          <pc:sldMk cId="2247750071" sldId="989"/>
        </pc:sldMkLst>
      </pc:sldChg>
      <pc:sldChg chg="modSp mod">
        <pc:chgData name="Isabelle TANGRE" userId="74a75e09-f5a3-4bed-a685-a94344b797ea" providerId="ADAL" clId="{C0F1CE75-0D20-4BA5-A4EB-320A6EFEA5AC}" dt="2025-02-18T11:58:03.262" v="14" actId="20577"/>
        <pc:sldMkLst>
          <pc:docMk/>
          <pc:sldMk cId="3209319856" sldId="1018"/>
        </pc:sldMkLst>
        <pc:spChg chg="mod">
          <ac:chgData name="Isabelle TANGRE" userId="74a75e09-f5a3-4bed-a685-a94344b797ea" providerId="ADAL" clId="{C0F1CE75-0D20-4BA5-A4EB-320A6EFEA5AC}" dt="2025-02-18T11:58:03.262" v="14" actId="20577"/>
          <ac:spMkLst>
            <pc:docMk/>
            <pc:sldMk cId="3209319856" sldId="1018"/>
            <ac:spMk id="34" creationId="{94E25F79-303B-12F7-FA1A-147226D5CC1A}"/>
          </ac:spMkLst>
        </pc:spChg>
      </pc:sldChg>
    </pc:docChg>
  </pc:docChgLst>
  <pc:docChgLst>
    <pc:chgData name="Julien PRIM" userId="S::j.prim@staraqs.com::285190c6-54a1-4317-83ca-4eb8b0a0e2f8" providerId="AD" clId="Web-{9B8A1501-F872-4939-7E02-297C514E438A}"/>
    <pc:docChg chg="modSld">
      <pc:chgData name="Julien PRIM" userId="S::j.prim@staraqs.com::285190c6-54a1-4317-83ca-4eb8b0a0e2f8" providerId="AD" clId="Web-{9B8A1501-F872-4939-7E02-297C514E438A}" dt="2025-03-10T05:08:00.982" v="10" actId="20577"/>
      <pc:docMkLst>
        <pc:docMk/>
      </pc:docMkLst>
      <pc:sldChg chg="addSp delSp modSp">
        <pc:chgData name="Julien PRIM" userId="S::j.prim@staraqs.com::285190c6-54a1-4317-83ca-4eb8b0a0e2f8" providerId="AD" clId="Web-{9B8A1501-F872-4939-7E02-297C514E438A}" dt="2025-03-10T05:08:00.982" v="10" actId="20577"/>
        <pc:sldMkLst>
          <pc:docMk/>
          <pc:sldMk cId="2247750071" sldId="989"/>
        </pc:sldMkLst>
        <pc:spChg chg="add">
          <ac:chgData name="Julien PRIM" userId="S::j.prim@staraqs.com::285190c6-54a1-4317-83ca-4eb8b0a0e2f8" providerId="AD" clId="Web-{9B8A1501-F872-4939-7E02-297C514E438A}" dt="2025-03-10T05:07:01.464" v="0"/>
          <ac:spMkLst>
            <pc:docMk/>
            <pc:sldMk cId="2247750071" sldId="989"/>
            <ac:spMk id="3" creationId="{8280D5F7-7857-A07B-5A0B-9E208B6DCF2E}"/>
          </ac:spMkLst>
        </pc:spChg>
        <pc:spChg chg="add del mod">
          <ac:chgData name="Julien PRIM" userId="S::j.prim@staraqs.com::285190c6-54a1-4317-83ca-4eb8b0a0e2f8" providerId="AD" clId="Web-{9B8A1501-F872-4939-7E02-297C514E438A}" dt="2025-03-10T05:07:35.934" v="5"/>
          <ac:spMkLst>
            <pc:docMk/>
            <pc:sldMk cId="2247750071" sldId="989"/>
            <ac:spMk id="16" creationId="{F7FFB30C-1CBD-19C5-F5B0-BA78D3807548}"/>
          </ac:spMkLst>
        </pc:spChg>
        <pc:spChg chg="mod">
          <ac:chgData name="Julien PRIM" userId="S::j.prim@staraqs.com::285190c6-54a1-4317-83ca-4eb8b0a0e2f8" providerId="AD" clId="Web-{9B8A1501-F872-4939-7E02-297C514E438A}" dt="2025-03-10T05:08:00.982" v="10" actId="20577"/>
          <ac:spMkLst>
            <pc:docMk/>
            <pc:sldMk cId="2247750071" sldId="989"/>
            <ac:spMk id="22" creationId="{B7A351A2-D363-F4B8-7B37-FAC42161733E}"/>
          </ac:spMkLst>
        </pc:spChg>
        <pc:picChg chg="add del">
          <ac:chgData name="Julien PRIM" userId="S::j.prim@staraqs.com::285190c6-54a1-4317-83ca-4eb8b0a0e2f8" providerId="AD" clId="Web-{9B8A1501-F872-4939-7E02-297C514E438A}" dt="2025-03-10T05:07:12.355" v="1"/>
          <ac:picMkLst>
            <pc:docMk/>
            <pc:sldMk cId="2247750071" sldId="989"/>
            <ac:picMk id="2" creationId="{072B6615-0181-A3D7-181D-53B895F0089F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4" creationId="{B9645DAB-C825-CC3A-4218-4F6E87F97962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5" creationId="{557E75DE-D986-C770-EEDB-9842B99C3F2E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7" creationId="{8BA8E347-839E-1888-1BA2-55947D0A1556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8" creationId="{25F7061B-A6CB-D474-C43A-1D96657333B5}"/>
          </ac:picMkLst>
        </pc:picChg>
        <pc:picChg chg="add del">
          <ac:chgData name="Julien PRIM" userId="S::j.prim@staraqs.com::285190c6-54a1-4317-83ca-4eb8b0a0e2f8" providerId="AD" clId="Web-{9B8A1501-F872-4939-7E02-297C514E438A}" dt="2025-03-10T05:07:35.934" v="5"/>
          <ac:picMkLst>
            <pc:docMk/>
            <pc:sldMk cId="2247750071" sldId="989"/>
            <ac:picMk id="9" creationId="{072B6615-0181-A3D7-181D-53B895F0089F}"/>
          </ac:picMkLst>
        </pc:picChg>
        <pc:picChg chg="add del mod">
          <ac:chgData name="Julien PRIM" userId="S::j.prim@staraqs.com::285190c6-54a1-4317-83ca-4eb8b0a0e2f8" providerId="AD" clId="Web-{9B8A1501-F872-4939-7E02-297C514E438A}" dt="2025-03-10T05:07:45.247" v="7" actId="1076"/>
          <ac:picMkLst>
            <pc:docMk/>
            <pc:sldMk cId="2247750071" sldId="989"/>
            <ac:picMk id="10" creationId="{1E53B5AE-2D7E-5C7C-0991-C05C4958853C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11" creationId="{479477F5-F14D-0D57-6A5B-205378B58D31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12" creationId="{6FE0647E-A734-03F3-B34E-409E038F73E7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13" creationId="{23E09B2D-3416-24F5-B290-3CDED6B8EF12}"/>
          </ac:picMkLst>
        </pc:picChg>
        <pc:picChg chg="add">
          <ac:chgData name="Julien PRIM" userId="S::j.prim@staraqs.com::285190c6-54a1-4317-83ca-4eb8b0a0e2f8" providerId="AD" clId="Web-{9B8A1501-F872-4939-7E02-297C514E438A}" dt="2025-03-10T05:07:01.464" v="0"/>
          <ac:picMkLst>
            <pc:docMk/>
            <pc:sldMk cId="2247750071" sldId="989"/>
            <ac:picMk id="14" creationId="{753E7917-00F0-4289-0326-CB6383F9C1B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95BC00-3412-47FF-8BCB-65401D0B5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317AAE-9FA8-4643-AFC4-7B3A0E7547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CAB1D-2D0D-4099-A986-F47746260BE9}" type="datetimeFigureOut">
              <a:rPr lang="en-ID" smtClean="0"/>
              <a:t>09/03/2025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3958B6-B4ED-4E85-B439-B096F01F9E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07C4F-0280-4D07-B70C-7DF84F8D07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4ECA7-E73A-4CAB-AB7C-F8627B812D0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372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7520A-4CBC-420A-8BA6-71CF8984DB0A}" type="datetimeFigureOut">
              <a:rPr lang="en-ID" smtClean="0"/>
              <a:t>09/03/2025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BD427-8304-4799-BB2C-EC4262ACC8B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0965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813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39CFC9-DA22-C0F3-BC04-D21BDB555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082905" cy="5276850"/>
          </a:xfrm>
          <a:custGeom>
            <a:avLst/>
            <a:gdLst>
              <a:gd name="connsiteX0" fmla="*/ 0 w 6082905"/>
              <a:gd name="connsiteY0" fmla="*/ 0 h 5276850"/>
              <a:gd name="connsiteX1" fmla="*/ 6082905 w 6082905"/>
              <a:gd name="connsiteY1" fmla="*/ 0 h 5276850"/>
              <a:gd name="connsiteX2" fmla="*/ 6082905 w 6082905"/>
              <a:gd name="connsiteY2" fmla="*/ 4474663 h 5276850"/>
              <a:gd name="connsiteX3" fmla="*/ 5280718 w 6082905"/>
              <a:gd name="connsiteY3" fmla="*/ 5276850 h 5276850"/>
              <a:gd name="connsiteX4" fmla="*/ 0 w 6082905"/>
              <a:gd name="connsiteY4" fmla="*/ 52768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2905" h="5276850">
                <a:moveTo>
                  <a:pt x="0" y="0"/>
                </a:moveTo>
                <a:lnTo>
                  <a:pt x="6082905" y="0"/>
                </a:lnTo>
                <a:lnTo>
                  <a:pt x="6082905" y="4474663"/>
                </a:lnTo>
                <a:cubicBezTo>
                  <a:pt x="6082905" y="4917699"/>
                  <a:pt x="5723754" y="5276850"/>
                  <a:pt x="5280718" y="5276850"/>
                </a:cubicBezTo>
                <a:lnTo>
                  <a:pt x="0" y="52768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363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BFED5FD-58AE-3E46-7642-9130ADFBF82E}"/>
              </a:ext>
            </a:extLst>
          </p:cNvPr>
          <p:cNvSpPr/>
          <p:nvPr userDrawn="1"/>
        </p:nvSpPr>
        <p:spPr>
          <a:xfrm>
            <a:off x="6029632" y="-354552"/>
            <a:ext cx="6505268" cy="7567104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E51FEC-A69E-F1A8-5AA8-844019A377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991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836CA84-5B42-C02C-1C31-7696A876D930}"/>
              </a:ext>
            </a:extLst>
          </p:cNvPr>
          <p:cNvGrpSpPr/>
          <p:nvPr userDrawn="1"/>
        </p:nvGrpSpPr>
        <p:grpSpPr>
          <a:xfrm>
            <a:off x="0" y="0"/>
            <a:ext cx="4267200" cy="2605099"/>
            <a:chOff x="7924801" y="0"/>
            <a:chExt cx="4267200" cy="260509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E66C256-7BEC-19A9-3F85-00DBDA819AD9}"/>
                </a:ext>
              </a:extLst>
            </p:cNvPr>
            <p:cNvSpPr/>
            <p:nvPr/>
          </p:nvSpPr>
          <p:spPr>
            <a:xfrm rot="10800000">
              <a:off x="7924801" y="0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231FE32-5878-A34F-57D9-C30FF9EF3712}"/>
                </a:ext>
              </a:extLst>
            </p:cNvPr>
            <p:cNvSpPr/>
            <p:nvPr/>
          </p:nvSpPr>
          <p:spPr>
            <a:xfrm rot="5400000">
              <a:off x="10879926" y="1359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1A82A58-8B1E-2D6A-08A1-19DBFEF63CF6}"/>
                </a:ext>
              </a:extLst>
            </p:cNvPr>
            <p:cNvSpPr/>
            <p:nvPr/>
          </p:nvSpPr>
          <p:spPr>
            <a:xfrm rot="5400000">
              <a:off x="10057373" y="1293025"/>
              <a:ext cx="1300733" cy="1323416"/>
            </a:xfrm>
            <a:custGeom>
              <a:avLst/>
              <a:gdLst>
                <a:gd name="connsiteX0" fmla="*/ 653958 w 653957"/>
                <a:gd name="connsiteY0" fmla="*/ 657418 h 665363"/>
                <a:gd name="connsiteX1" fmla="*/ 0 w 653957"/>
                <a:gd name="connsiteY1" fmla="*/ 0 h 665363"/>
                <a:gd name="connsiteX2" fmla="*/ 0 w 653957"/>
                <a:gd name="connsiteY2" fmla="*/ 255462 h 665363"/>
                <a:gd name="connsiteX3" fmla="*/ 398420 w 653957"/>
                <a:gd name="connsiteY3" fmla="*/ 657418 h 665363"/>
                <a:gd name="connsiteX4" fmla="*/ 398116 w 653957"/>
                <a:gd name="connsiteY4" fmla="*/ 668824 h 665363"/>
                <a:gd name="connsiteX5" fmla="*/ 653654 w 653957"/>
                <a:gd name="connsiteY5" fmla="*/ 668824 h 665363"/>
                <a:gd name="connsiteX6" fmla="*/ 653958 w 653957"/>
                <a:gd name="connsiteY6" fmla="*/ 657418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653958" y="657418"/>
                  </a:moveTo>
                  <a:cubicBezTo>
                    <a:pt x="653900" y="295709"/>
                    <a:pt x="361704" y="1966"/>
                    <a:pt x="0" y="0"/>
                  </a:cubicBezTo>
                  <a:lnTo>
                    <a:pt x="0" y="255462"/>
                  </a:lnTo>
                  <a:cubicBezTo>
                    <a:pt x="220595" y="257444"/>
                    <a:pt x="398387" y="436814"/>
                    <a:pt x="398420" y="657418"/>
                  </a:cubicBezTo>
                  <a:cubicBezTo>
                    <a:pt x="398420" y="661220"/>
                    <a:pt x="398230" y="665022"/>
                    <a:pt x="398116" y="668824"/>
                  </a:cubicBezTo>
                  <a:lnTo>
                    <a:pt x="653654" y="668824"/>
                  </a:lnTo>
                  <a:cubicBezTo>
                    <a:pt x="653730" y="664946"/>
                    <a:pt x="653958" y="661220"/>
                    <a:pt x="653958" y="657418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93AC45-DDDE-C55A-FF1F-D5068FAEA1D8}"/>
                </a:ext>
              </a:extLst>
            </p:cNvPr>
            <p:cNvSpPr/>
            <p:nvPr/>
          </p:nvSpPr>
          <p:spPr>
            <a:xfrm rot="5400000" flipH="1">
              <a:off x="8736013" y="1293025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EF0E13C-6AE9-0B68-3990-BF6E7C63C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605100"/>
            <a:ext cx="4267200" cy="4252900"/>
          </a:xfrm>
          <a:custGeom>
            <a:avLst/>
            <a:gdLst>
              <a:gd name="connsiteX0" fmla="*/ 0 w 4267200"/>
              <a:gd name="connsiteY0" fmla="*/ 0 h 4252900"/>
              <a:gd name="connsiteX1" fmla="*/ 4267200 w 4267200"/>
              <a:gd name="connsiteY1" fmla="*/ 0 h 4252900"/>
              <a:gd name="connsiteX2" fmla="*/ 4267200 w 4267200"/>
              <a:gd name="connsiteY2" fmla="*/ 4252900 h 4252900"/>
              <a:gd name="connsiteX3" fmla="*/ 0 w 4267200"/>
              <a:gd name="connsiteY3" fmla="*/ 4252900 h 42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252900">
                <a:moveTo>
                  <a:pt x="0" y="0"/>
                </a:moveTo>
                <a:lnTo>
                  <a:pt x="4267200" y="0"/>
                </a:lnTo>
                <a:lnTo>
                  <a:pt x="4267200" y="4252900"/>
                </a:lnTo>
                <a:lnTo>
                  <a:pt x="0" y="42529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BB7FA8-AD29-FDE3-0EEC-07D0F4935282}"/>
              </a:ext>
            </a:extLst>
          </p:cNvPr>
          <p:cNvGrpSpPr/>
          <p:nvPr userDrawn="1"/>
        </p:nvGrpSpPr>
        <p:grpSpPr>
          <a:xfrm>
            <a:off x="9696450" y="3758260"/>
            <a:ext cx="2495549" cy="3082932"/>
            <a:chOff x="3182139" y="3584584"/>
            <a:chExt cx="2123287" cy="2623049"/>
          </a:xfrm>
          <a:solidFill>
            <a:schemeClr val="accent1">
              <a:lumMod val="20000"/>
              <a:lumOff val="80000"/>
              <a:alpha val="1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FF2A02-8512-EF25-F71B-E60589689730}"/>
                </a:ext>
              </a:extLst>
            </p:cNvPr>
            <p:cNvSpPr/>
            <p:nvPr/>
          </p:nvSpPr>
          <p:spPr>
            <a:xfrm rot="10800000" flipV="1">
              <a:off x="3182139" y="4884218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BE11A5-F248-06DD-04CC-06E3FC8D781C}"/>
                </a:ext>
              </a:extLst>
            </p:cNvPr>
            <p:cNvSpPr/>
            <p:nvPr/>
          </p:nvSpPr>
          <p:spPr>
            <a:xfrm rot="16200000" flipH="1" flipV="1">
              <a:off x="3993351" y="3573243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421C562-5559-8F2E-C847-8E3C1D047DF3}"/>
              </a:ext>
            </a:extLst>
          </p:cNvPr>
          <p:cNvSpPr/>
          <p:nvPr userDrawn="1"/>
        </p:nvSpPr>
        <p:spPr>
          <a:xfrm flipH="1" flipV="1">
            <a:off x="9867900" y="-423742"/>
            <a:ext cx="2781028" cy="1814392"/>
          </a:xfrm>
          <a:custGeom>
            <a:avLst/>
            <a:gdLst>
              <a:gd name="connsiteX0" fmla="*/ 961510 w 2781028"/>
              <a:gd name="connsiteY0" fmla="*/ 0 h 1814392"/>
              <a:gd name="connsiteX1" fmla="*/ 2771906 w 2781028"/>
              <a:gd name="connsiteY1" fmla="*/ 1633728 h 1814392"/>
              <a:gd name="connsiteX2" fmla="*/ 2781028 w 2781028"/>
              <a:gd name="connsiteY2" fmla="*/ 1814392 h 1814392"/>
              <a:gd name="connsiteX3" fmla="*/ 0 w 2781028"/>
              <a:gd name="connsiteY3" fmla="*/ 1814392 h 1814392"/>
              <a:gd name="connsiteX4" fmla="*/ 0 w 2781028"/>
              <a:gd name="connsiteY4" fmla="*/ 276800 h 1814392"/>
              <a:gd name="connsiteX5" fmla="*/ 94090 w 2781028"/>
              <a:gd name="connsiteY5" fmla="*/ 219639 h 1814392"/>
              <a:gd name="connsiteX6" fmla="*/ 961510 w 2781028"/>
              <a:gd name="connsiteY6" fmla="*/ 0 h 181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1028" h="1814392">
                <a:moveTo>
                  <a:pt x="961510" y="0"/>
                </a:moveTo>
                <a:cubicBezTo>
                  <a:pt x="1903738" y="0"/>
                  <a:pt x="2678714" y="716087"/>
                  <a:pt x="2771906" y="1633728"/>
                </a:cubicBezTo>
                <a:lnTo>
                  <a:pt x="2781028" y="1814392"/>
                </a:lnTo>
                <a:lnTo>
                  <a:pt x="0" y="1814392"/>
                </a:lnTo>
                <a:lnTo>
                  <a:pt x="0" y="276800"/>
                </a:lnTo>
                <a:lnTo>
                  <a:pt x="94090" y="219639"/>
                </a:lnTo>
                <a:cubicBezTo>
                  <a:pt x="351942" y="79566"/>
                  <a:pt x="647434" y="0"/>
                  <a:pt x="961510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8280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836CA84-5B42-C02C-1C31-7696A876D930}"/>
              </a:ext>
            </a:extLst>
          </p:cNvPr>
          <p:cNvGrpSpPr/>
          <p:nvPr userDrawn="1"/>
        </p:nvGrpSpPr>
        <p:grpSpPr>
          <a:xfrm flipV="1">
            <a:off x="7924801" y="4252901"/>
            <a:ext cx="4267200" cy="2605099"/>
            <a:chOff x="7924801" y="0"/>
            <a:chExt cx="4267200" cy="260509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E66C256-7BEC-19A9-3F85-00DBDA819AD9}"/>
                </a:ext>
              </a:extLst>
            </p:cNvPr>
            <p:cNvSpPr/>
            <p:nvPr/>
          </p:nvSpPr>
          <p:spPr>
            <a:xfrm rot="10800000">
              <a:off x="7924801" y="0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231FE32-5878-A34F-57D9-C30FF9EF3712}"/>
                </a:ext>
              </a:extLst>
            </p:cNvPr>
            <p:cNvSpPr/>
            <p:nvPr/>
          </p:nvSpPr>
          <p:spPr>
            <a:xfrm rot="5400000">
              <a:off x="10879926" y="1359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1A82A58-8B1E-2D6A-08A1-19DBFEF63CF6}"/>
                </a:ext>
              </a:extLst>
            </p:cNvPr>
            <p:cNvSpPr/>
            <p:nvPr/>
          </p:nvSpPr>
          <p:spPr>
            <a:xfrm rot="5400000">
              <a:off x="10057373" y="1293025"/>
              <a:ext cx="1300733" cy="1323416"/>
            </a:xfrm>
            <a:custGeom>
              <a:avLst/>
              <a:gdLst>
                <a:gd name="connsiteX0" fmla="*/ 653958 w 653957"/>
                <a:gd name="connsiteY0" fmla="*/ 657418 h 665363"/>
                <a:gd name="connsiteX1" fmla="*/ 0 w 653957"/>
                <a:gd name="connsiteY1" fmla="*/ 0 h 665363"/>
                <a:gd name="connsiteX2" fmla="*/ 0 w 653957"/>
                <a:gd name="connsiteY2" fmla="*/ 255462 h 665363"/>
                <a:gd name="connsiteX3" fmla="*/ 398420 w 653957"/>
                <a:gd name="connsiteY3" fmla="*/ 657418 h 665363"/>
                <a:gd name="connsiteX4" fmla="*/ 398116 w 653957"/>
                <a:gd name="connsiteY4" fmla="*/ 668824 h 665363"/>
                <a:gd name="connsiteX5" fmla="*/ 653654 w 653957"/>
                <a:gd name="connsiteY5" fmla="*/ 668824 h 665363"/>
                <a:gd name="connsiteX6" fmla="*/ 653958 w 653957"/>
                <a:gd name="connsiteY6" fmla="*/ 657418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653958" y="657418"/>
                  </a:moveTo>
                  <a:cubicBezTo>
                    <a:pt x="653900" y="295709"/>
                    <a:pt x="361704" y="1966"/>
                    <a:pt x="0" y="0"/>
                  </a:cubicBezTo>
                  <a:lnTo>
                    <a:pt x="0" y="255462"/>
                  </a:lnTo>
                  <a:cubicBezTo>
                    <a:pt x="220595" y="257444"/>
                    <a:pt x="398387" y="436814"/>
                    <a:pt x="398420" y="657418"/>
                  </a:cubicBezTo>
                  <a:cubicBezTo>
                    <a:pt x="398420" y="661220"/>
                    <a:pt x="398230" y="665022"/>
                    <a:pt x="398116" y="668824"/>
                  </a:cubicBezTo>
                  <a:lnTo>
                    <a:pt x="653654" y="668824"/>
                  </a:lnTo>
                  <a:cubicBezTo>
                    <a:pt x="653730" y="664946"/>
                    <a:pt x="653958" y="661220"/>
                    <a:pt x="653958" y="657418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93AC45-DDDE-C55A-FF1F-D5068FAEA1D8}"/>
                </a:ext>
              </a:extLst>
            </p:cNvPr>
            <p:cNvSpPr/>
            <p:nvPr/>
          </p:nvSpPr>
          <p:spPr>
            <a:xfrm rot="5400000" flipH="1">
              <a:off x="8736013" y="1293025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10D4103-F386-A75C-98F4-EBFE6C716647}"/>
              </a:ext>
            </a:extLst>
          </p:cNvPr>
          <p:cNvGrpSpPr/>
          <p:nvPr userDrawn="1"/>
        </p:nvGrpSpPr>
        <p:grpSpPr>
          <a:xfrm flipH="1">
            <a:off x="4457700" y="-30261"/>
            <a:ext cx="3467098" cy="4283156"/>
            <a:chOff x="3182139" y="3584584"/>
            <a:chExt cx="2123287" cy="2623049"/>
          </a:xfrm>
          <a:solidFill>
            <a:schemeClr val="accent1">
              <a:lumMod val="20000"/>
              <a:lumOff val="80000"/>
              <a:alpha val="15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5BE8A38-DE51-5E0C-9EE6-EF5541F0BB3C}"/>
                </a:ext>
              </a:extLst>
            </p:cNvPr>
            <p:cNvSpPr/>
            <p:nvPr/>
          </p:nvSpPr>
          <p:spPr>
            <a:xfrm rot="10800000" flipV="1">
              <a:off x="3182139" y="4884218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A4A26B6-71B9-12F5-FFBB-1AFAE6ACF036}"/>
                </a:ext>
              </a:extLst>
            </p:cNvPr>
            <p:cNvSpPr/>
            <p:nvPr/>
          </p:nvSpPr>
          <p:spPr>
            <a:xfrm rot="16200000" flipH="1" flipV="1">
              <a:off x="3993351" y="3573243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EF0E13C-6AE9-0B68-3990-BF6E7C63C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4800" y="0"/>
            <a:ext cx="4267200" cy="4252900"/>
          </a:xfrm>
          <a:custGeom>
            <a:avLst/>
            <a:gdLst>
              <a:gd name="connsiteX0" fmla="*/ 0 w 4267200"/>
              <a:gd name="connsiteY0" fmla="*/ 0 h 4252900"/>
              <a:gd name="connsiteX1" fmla="*/ 4267200 w 4267200"/>
              <a:gd name="connsiteY1" fmla="*/ 0 h 4252900"/>
              <a:gd name="connsiteX2" fmla="*/ 4267200 w 4267200"/>
              <a:gd name="connsiteY2" fmla="*/ 4252900 h 4252900"/>
              <a:gd name="connsiteX3" fmla="*/ 0 w 4267200"/>
              <a:gd name="connsiteY3" fmla="*/ 4252900 h 42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252900">
                <a:moveTo>
                  <a:pt x="0" y="0"/>
                </a:moveTo>
                <a:lnTo>
                  <a:pt x="4267200" y="0"/>
                </a:lnTo>
                <a:lnTo>
                  <a:pt x="4267200" y="4252900"/>
                </a:lnTo>
                <a:lnTo>
                  <a:pt x="0" y="42529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471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082C7-2E08-F360-41D3-D46D8D11EA95}"/>
              </a:ext>
            </a:extLst>
          </p:cNvPr>
          <p:cNvSpPr/>
          <p:nvPr userDrawn="1"/>
        </p:nvSpPr>
        <p:spPr>
          <a:xfrm>
            <a:off x="6096000" y="3752850"/>
            <a:ext cx="6096000" cy="3105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685C7A-1B81-317F-F044-75985A60686E}"/>
              </a:ext>
            </a:extLst>
          </p:cNvPr>
          <p:cNvSpPr/>
          <p:nvPr userDrawn="1"/>
        </p:nvSpPr>
        <p:spPr>
          <a:xfrm>
            <a:off x="0" y="3752850"/>
            <a:ext cx="6096000" cy="310515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1EC1816-45CA-218B-6097-8A5F32E724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752850"/>
          </a:xfrm>
          <a:custGeom>
            <a:avLst/>
            <a:gdLst>
              <a:gd name="connsiteX0" fmla="*/ 0 w 6096000"/>
              <a:gd name="connsiteY0" fmla="*/ 0 h 3752850"/>
              <a:gd name="connsiteX1" fmla="*/ 6096000 w 6096000"/>
              <a:gd name="connsiteY1" fmla="*/ 0 h 3752850"/>
              <a:gd name="connsiteX2" fmla="*/ 6096000 w 6096000"/>
              <a:gd name="connsiteY2" fmla="*/ 3752850 h 3752850"/>
              <a:gd name="connsiteX3" fmla="*/ 0 w 6096000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752850">
                <a:moveTo>
                  <a:pt x="0" y="0"/>
                </a:moveTo>
                <a:lnTo>
                  <a:pt x="6096000" y="0"/>
                </a:lnTo>
                <a:lnTo>
                  <a:pt x="6096000" y="3752850"/>
                </a:lnTo>
                <a:lnTo>
                  <a:pt x="0" y="37528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707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788AAB-E075-1957-A812-F359782F59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46757"/>
            <a:ext cx="12192000" cy="3411243"/>
          </a:xfrm>
          <a:custGeom>
            <a:avLst/>
            <a:gdLst>
              <a:gd name="connsiteX0" fmla="*/ 0 w 12192000"/>
              <a:gd name="connsiteY0" fmla="*/ 0 h 3411243"/>
              <a:gd name="connsiteX1" fmla="*/ 12192000 w 12192000"/>
              <a:gd name="connsiteY1" fmla="*/ 0 h 3411243"/>
              <a:gd name="connsiteX2" fmla="*/ 12192000 w 12192000"/>
              <a:gd name="connsiteY2" fmla="*/ 3411243 h 3411243"/>
              <a:gd name="connsiteX3" fmla="*/ 0 w 12192000"/>
              <a:gd name="connsiteY3" fmla="*/ 3411243 h 341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1243">
                <a:moveTo>
                  <a:pt x="0" y="0"/>
                </a:moveTo>
                <a:lnTo>
                  <a:pt x="12192000" y="0"/>
                </a:lnTo>
                <a:lnTo>
                  <a:pt x="12192000" y="3411243"/>
                </a:lnTo>
                <a:lnTo>
                  <a:pt x="0" y="341124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314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5D02EBD-3004-2CD1-44B1-BF234B3566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05300" y="0"/>
            <a:ext cx="7315200" cy="6858000"/>
          </a:xfrm>
          <a:custGeom>
            <a:avLst/>
            <a:gdLst>
              <a:gd name="connsiteX0" fmla="*/ 0 w 7315200"/>
              <a:gd name="connsiteY0" fmla="*/ 0 h 6858000"/>
              <a:gd name="connsiteX1" fmla="*/ 7315200 w 7315200"/>
              <a:gd name="connsiteY1" fmla="*/ 0 h 6858000"/>
              <a:gd name="connsiteX2" fmla="*/ 7315200 w 7315200"/>
              <a:gd name="connsiteY2" fmla="*/ 6858000 h 6858000"/>
              <a:gd name="connsiteX3" fmla="*/ 0 w 7315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6858000">
                <a:moveTo>
                  <a:pt x="0" y="0"/>
                </a:moveTo>
                <a:lnTo>
                  <a:pt x="7315200" y="0"/>
                </a:lnTo>
                <a:lnTo>
                  <a:pt x="731520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012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B8A619-F7D5-2FA1-9C5D-D12A520F5D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0650" cy="6858000"/>
          </a:xfrm>
          <a:custGeom>
            <a:avLst/>
            <a:gdLst>
              <a:gd name="connsiteX0" fmla="*/ 0 w 5200650"/>
              <a:gd name="connsiteY0" fmla="*/ 0 h 6858000"/>
              <a:gd name="connsiteX1" fmla="*/ 5200650 w 5200650"/>
              <a:gd name="connsiteY1" fmla="*/ 0 h 6858000"/>
              <a:gd name="connsiteX2" fmla="*/ 5200650 w 5200650"/>
              <a:gd name="connsiteY2" fmla="*/ 6858000 h 6858000"/>
              <a:gd name="connsiteX3" fmla="*/ 0 w 52006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0650" h="6858000">
                <a:moveTo>
                  <a:pt x="0" y="0"/>
                </a:moveTo>
                <a:lnTo>
                  <a:pt x="5200650" y="0"/>
                </a:lnTo>
                <a:lnTo>
                  <a:pt x="52006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441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7110E6D-CA98-35B0-8483-63FD185DAE32}"/>
              </a:ext>
            </a:extLst>
          </p:cNvPr>
          <p:cNvSpPr/>
          <p:nvPr userDrawn="1"/>
        </p:nvSpPr>
        <p:spPr>
          <a:xfrm>
            <a:off x="-133350" y="5157908"/>
            <a:ext cx="2781028" cy="1814392"/>
          </a:xfrm>
          <a:custGeom>
            <a:avLst/>
            <a:gdLst>
              <a:gd name="connsiteX0" fmla="*/ 961510 w 2781028"/>
              <a:gd name="connsiteY0" fmla="*/ 0 h 1814392"/>
              <a:gd name="connsiteX1" fmla="*/ 2771906 w 2781028"/>
              <a:gd name="connsiteY1" fmla="*/ 1633728 h 1814392"/>
              <a:gd name="connsiteX2" fmla="*/ 2781028 w 2781028"/>
              <a:gd name="connsiteY2" fmla="*/ 1814392 h 1814392"/>
              <a:gd name="connsiteX3" fmla="*/ 0 w 2781028"/>
              <a:gd name="connsiteY3" fmla="*/ 1814392 h 1814392"/>
              <a:gd name="connsiteX4" fmla="*/ 0 w 2781028"/>
              <a:gd name="connsiteY4" fmla="*/ 276800 h 1814392"/>
              <a:gd name="connsiteX5" fmla="*/ 94090 w 2781028"/>
              <a:gd name="connsiteY5" fmla="*/ 219639 h 1814392"/>
              <a:gd name="connsiteX6" fmla="*/ 961510 w 2781028"/>
              <a:gd name="connsiteY6" fmla="*/ 0 h 181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1028" h="1814392">
                <a:moveTo>
                  <a:pt x="961510" y="0"/>
                </a:moveTo>
                <a:cubicBezTo>
                  <a:pt x="1903738" y="0"/>
                  <a:pt x="2678714" y="716087"/>
                  <a:pt x="2771906" y="1633728"/>
                </a:cubicBezTo>
                <a:lnTo>
                  <a:pt x="2781028" y="1814392"/>
                </a:lnTo>
                <a:lnTo>
                  <a:pt x="0" y="1814392"/>
                </a:lnTo>
                <a:lnTo>
                  <a:pt x="0" y="276800"/>
                </a:lnTo>
                <a:lnTo>
                  <a:pt x="94090" y="219639"/>
                </a:lnTo>
                <a:cubicBezTo>
                  <a:pt x="351942" y="79566"/>
                  <a:pt x="647434" y="0"/>
                  <a:pt x="961510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6127924-E4FF-A462-FB3D-7D53DC5E2CA9}"/>
              </a:ext>
            </a:extLst>
          </p:cNvPr>
          <p:cNvSpPr/>
          <p:nvPr userDrawn="1"/>
        </p:nvSpPr>
        <p:spPr>
          <a:xfrm>
            <a:off x="3808633" y="0"/>
            <a:ext cx="1392017" cy="13920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9FC0E6-1ECB-C49B-41C4-C2568C5ACB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00650" y="0"/>
            <a:ext cx="2752725" cy="6858000"/>
          </a:xfrm>
          <a:custGeom>
            <a:avLst/>
            <a:gdLst>
              <a:gd name="connsiteX0" fmla="*/ 0 w 2752725"/>
              <a:gd name="connsiteY0" fmla="*/ 0 h 6858000"/>
              <a:gd name="connsiteX1" fmla="*/ 2752725 w 2752725"/>
              <a:gd name="connsiteY1" fmla="*/ 0 h 6858000"/>
              <a:gd name="connsiteX2" fmla="*/ 2752725 w 2752725"/>
              <a:gd name="connsiteY2" fmla="*/ 6858000 h 6858000"/>
              <a:gd name="connsiteX3" fmla="*/ 0 w 2752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2725" h="6858000">
                <a:moveTo>
                  <a:pt x="0" y="0"/>
                </a:moveTo>
                <a:lnTo>
                  <a:pt x="2752725" y="0"/>
                </a:lnTo>
                <a:lnTo>
                  <a:pt x="2752725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093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DD01864-7C28-A2FF-9596-4D01D6F0E625}"/>
              </a:ext>
            </a:extLst>
          </p:cNvPr>
          <p:cNvSpPr/>
          <p:nvPr userDrawn="1"/>
        </p:nvSpPr>
        <p:spPr>
          <a:xfrm flipH="1">
            <a:off x="3798110" y="5134747"/>
            <a:ext cx="8393889" cy="1723253"/>
          </a:xfrm>
          <a:custGeom>
            <a:avLst/>
            <a:gdLst>
              <a:gd name="connsiteX0" fmla="*/ 4425345 w 10638066"/>
              <a:gd name="connsiteY0" fmla="*/ 822 h 2183980"/>
              <a:gd name="connsiteX1" fmla="*/ 5856235 w 10638066"/>
              <a:gd name="connsiteY1" fmla="*/ 131691 h 2183980"/>
              <a:gd name="connsiteX2" fmla="*/ 10588003 w 10638066"/>
              <a:gd name="connsiteY2" fmla="*/ 2147861 h 2183980"/>
              <a:gd name="connsiteX3" fmla="*/ 10638066 w 10638066"/>
              <a:gd name="connsiteY3" fmla="*/ 2183980 h 2183980"/>
              <a:gd name="connsiteX4" fmla="*/ 0 w 10638066"/>
              <a:gd name="connsiteY4" fmla="*/ 2183980 h 2183980"/>
              <a:gd name="connsiteX5" fmla="*/ 0 w 10638066"/>
              <a:gd name="connsiteY5" fmla="*/ 1104897 h 2183980"/>
              <a:gd name="connsiteX6" fmla="*/ 329843 w 10638066"/>
              <a:gd name="connsiteY6" fmla="*/ 929308 h 2183980"/>
              <a:gd name="connsiteX7" fmla="*/ 4425345 w 10638066"/>
              <a:gd name="connsiteY7" fmla="*/ 822 h 218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38066" h="2183980">
                <a:moveTo>
                  <a:pt x="4425345" y="822"/>
                </a:moveTo>
                <a:cubicBezTo>
                  <a:pt x="4902547" y="7209"/>
                  <a:pt x="5381171" y="50776"/>
                  <a:pt x="5856235" y="131691"/>
                </a:cubicBezTo>
                <a:cubicBezTo>
                  <a:pt x="7593139" y="429717"/>
                  <a:pt x="9173248" y="1156378"/>
                  <a:pt x="10588003" y="2147861"/>
                </a:cubicBezTo>
                <a:lnTo>
                  <a:pt x="10638066" y="2183980"/>
                </a:lnTo>
                <a:lnTo>
                  <a:pt x="0" y="2183980"/>
                </a:lnTo>
                <a:lnTo>
                  <a:pt x="0" y="1104897"/>
                </a:lnTo>
                <a:lnTo>
                  <a:pt x="329843" y="929308"/>
                </a:lnTo>
                <a:cubicBezTo>
                  <a:pt x="1594625" y="292769"/>
                  <a:pt x="3003681" y="-18202"/>
                  <a:pt x="4425345" y="8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30A07F-86BE-0A2D-85B4-347F9223E569}"/>
              </a:ext>
            </a:extLst>
          </p:cNvPr>
          <p:cNvSpPr/>
          <p:nvPr userDrawn="1"/>
        </p:nvSpPr>
        <p:spPr>
          <a:xfrm>
            <a:off x="6096000" y="755916"/>
            <a:ext cx="5458800" cy="5379317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8395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9967EB-F216-797A-DF77-4B15DA210A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30196" y="3036373"/>
            <a:ext cx="1892808" cy="1885950"/>
          </a:xfrm>
          <a:custGeom>
            <a:avLst/>
            <a:gdLst>
              <a:gd name="connsiteX0" fmla="*/ 946404 w 1892808"/>
              <a:gd name="connsiteY0" fmla="*/ 0 h 1885950"/>
              <a:gd name="connsiteX1" fmla="*/ 1892808 w 1892808"/>
              <a:gd name="connsiteY1" fmla="*/ 942975 h 1885950"/>
              <a:gd name="connsiteX2" fmla="*/ 946404 w 1892808"/>
              <a:gd name="connsiteY2" fmla="*/ 1885950 h 1885950"/>
              <a:gd name="connsiteX3" fmla="*/ 0 w 1892808"/>
              <a:gd name="connsiteY3" fmla="*/ 942975 h 1885950"/>
              <a:gd name="connsiteX4" fmla="*/ 946404 w 1892808"/>
              <a:gd name="connsiteY4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808" h="1885950">
                <a:moveTo>
                  <a:pt x="946404" y="0"/>
                </a:moveTo>
                <a:cubicBezTo>
                  <a:pt x="1469088" y="0"/>
                  <a:pt x="1892808" y="422184"/>
                  <a:pt x="1892808" y="942975"/>
                </a:cubicBezTo>
                <a:cubicBezTo>
                  <a:pt x="1892808" y="1463766"/>
                  <a:pt x="1469088" y="1885950"/>
                  <a:pt x="946404" y="1885950"/>
                </a:cubicBezTo>
                <a:cubicBezTo>
                  <a:pt x="423720" y="1885950"/>
                  <a:pt x="0" y="1463766"/>
                  <a:pt x="0" y="942975"/>
                </a:cubicBezTo>
                <a:cubicBezTo>
                  <a:pt x="0" y="422184"/>
                  <a:pt x="423720" y="0"/>
                  <a:pt x="9464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3AFCD7-63EB-8B5E-9C1F-15B83DAB04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68996" y="3036373"/>
            <a:ext cx="1892808" cy="1885950"/>
          </a:xfrm>
          <a:custGeom>
            <a:avLst/>
            <a:gdLst>
              <a:gd name="connsiteX0" fmla="*/ 946404 w 1892808"/>
              <a:gd name="connsiteY0" fmla="*/ 0 h 1885950"/>
              <a:gd name="connsiteX1" fmla="*/ 1892808 w 1892808"/>
              <a:gd name="connsiteY1" fmla="*/ 942975 h 1885950"/>
              <a:gd name="connsiteX2" fmla="*/ 946404 w 1892808"/>
              <a:gd name="connsiteY2" fmla="*/ 1885950 h 1885950"/>
              <a:gd name="connsiteX3" fmla="*/ 0 w 1892808"/>
              <a:gd name="connsiteY3" fmla="*/ 942975 h 1885950"/>
              <a:gd name="connsiteX4" fmla="*/ 946404 w 1892808"/>
              <a:gd name="connsiteY4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808" h="1885950">
                <a:moveTo>
                  <a:pt x="946404" y="0"/>
                </a:moveTo>
                <a:cubicBezTo>
                  <a:pt x="1469088" y="0"/>
                  <a:pt x="1892808" y="422184"/>
                  <a:pt x="1892808" y="942975"/>
                </a:cubicBezTo>
                <a:cubicBezTo>
                  <a:pt x="1892808" y="1463766"/>
                  <a:pt x="1469088" y="1885950"/>
                  <a:pt x="946404" y="1885950"/>
                </a:cubicBezTo>
                <a:cubicBezTo>
                  <a:pt x="423720" y="1885950"/>
                  <a:pt x="0" y="1463766"/>
                  <a:pt x="0" y="942975"/>
                </a:cubicBezTo>
                <a:cubicBezTo>
                  <a:pt x="0" y="422184"/>
                  <a:pt x="423720" y="0"/>
                  <a:pt x="9464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FFB700B-9A93-C73A-FBAC-8EA7EC574498}"/>
              </a:ext>
            </a:extLst>
          </p:cNvPr>
          <p:cNvSpPr/>
          <p:nvPr userDrawn="1"/>
        </p:nvSpPr>
        <p:spPr>
          <a:xfrm>
            <a:off x="647700" y="621122"/>
            <a:ext cx="10934700" cy="1885950"/>
          </a:xfrm>
          <a:prstGeom prst="roundRect">
            <a:avLst>
              <a:gd name="adj" fmla="val 11073"/>
            </a:avLst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1648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FEB510A-CBBC-4EB0-33EE-4DED3E6134C3}"/>
              </a:ext>
            </a:extLst>
          </p:cNvPr>
          <p:cNvGrpSpPr/>
          <p:nvPr userDrawn="1"/>
        </p:nvGrpSpPr>
        <p:grpSpPr>
          <a:xfrm>
            <a:off x="0" y="1"/>
            <a:ext cx="4217382" cy="6857999"/>
            <a:chOff x="26655" y="1"/>
            <a:chExt cx="5190283" cy="844005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058DD9-69E1-8221-7E97-6DD1BEA70ABC}"/>
                </a:ext>
              </a:extLst>
            </p:cNvPr>
            <p:cNvSpPr/>
            <p:nvPr/>
          </p:nvSpPr>
          <p:spPr>
            <a:xfrm rot="16200000" flipH="1">
              <a:off x="2621797" y="5844918"/>
              <a:ext cx="2572710" cy="2617573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4BA0909-BBA4-9729-C30F-91EA4720813F}"/>
                </a:ext>
              </a:extLst>
            </p:cNvPr>
            <p:cNvGrpSpPr/>
            <p:nvPr/>
          </p:nvGrpSpPr>
          <p:grpSpPr>
            <a:xfrm flipH="1">
              <a:off x="26655" y="1"/>
              <a:ext cx="5145420" cy="6858000"/>
              <a:chOff x="0" y="0"/>
              <a:chExt cx="6026712" cy="8032617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9E45B917-178F-E962-D904-1165CF83D5AA}"/>
                  </a:ext>
                </a:extLst>
              </p:cNvPr>
              <p:cNvSpPr/>
              <p:nvPr/>
            </p:nvSpPr>
            <p:spPr>
              <a:xfrm>
                <a:off x="0" y="0"/>
                <a:ext cx="3013356" cy="3065903"/>
              </a:xfrm>
              <a:custGeom>
                <a:avLst/>
                <a:gdLst>
                  <a:gd name="connsiteX0" fmla="*/ 0 w 653957"/>
                  <a:gd name="connsiteY0" fmla="*/ 11406 h 665363"/>
                  <a:gd name="connsiteX1" fmla="*/ 653958 w 653957"/>
                  <a:gd name="connsiteY1" fmla="*/ 668900 h 665363"/>
                  <a:gd name="connsiteX2" fmla="*/ 653958 w 653957"/>
                  <a:gd name="connsiteY2" fmla="*/ 413400 h 665363"/>
                  <a:gd name="connsiteX3" fmla="*/ 255348 w 653957"/>
                  <a:gd name="connsiteY3" fmla="*/ 11406 h 665363"/>
                  <a:gd name="connsiteX4" fmla="*/ 255652 w 653957"/>
                  <a:gd name="connsiteY4" fmla="*/ 0 h 665363"/>
                  <a:gd name="connsiteX5" fmla="*/ 0 w 653957"/>
                  <a:gd name="connsiteY5" fmla="*/ 0 h 665363"/>
                  <a:gd name="connsiteX6" fmla="*/ 0 w 653957"/>
                  <a:gd name="connsiteY6" fmla="*/ 11406 h 6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957" h="665363">
                    <a:moveTo>
                      <a:pt x="0" y="11406"/>
                    </a:moveTo>
                    <a:cubicBezTo>
                      <a:pt x="16" y="373145"/>
                      <a:pt x="292224" y="666934"/>
                      <a:pt x="653958" y="668900"/>
                    </a:cubicBezTo>
                    <a:lnTo>
                      <a:pt x="653958" y="413400"/>
                    </a:lnTo>
                    <a:cubicBezTo>
                      <a:pt x="433283" y="411501"/>
                      <a:pt x="255381" y="232089"/>
                      <a:pt x="255348" y="11406"/>
                    </a:cubicBezTo>
                    <a:cubicBezTo>
                      <a:pt x="255348" y="7604"/>
                      <a:pt x="255348" y="3802"/>
                      <a:pt x="255652" y="0"/>
                    </a:cubicBezTo>
                    <a:lnTo>
                      <a:pt x="0" y="0"/>
                    </a:lnTo>
                    <a:cubicBezTo>
                      <a:pt x="0" y="3878"/>
                      <a:pt x="0" y="7604"/>
                      <a:pt x="0" y="11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B841BC2-B23F-901E-8413-7C2207071EAE}"/>
                  </a:ext>
                </a:extLst>
              </p:cNvPr>
              <p:cNvSpPr/>
              <p:nvPr/>
            </p:nvSpPr>
            <p:spPr>
              <a:xfrm>
                <a:off x="3013356" y="1905574"/>
                <a:ext cx="3013356" cy="3065903"/>
              </a:xfrm>
              <a:custGeom>
                <a:avLst/>
                <a:gdLst>
                  <a:gd name="connsiteX0" fmla="*/ 653958 w 653957"/>
                  <a:gd name="connsiteY0" fmla="*/ 657418 h 665363"/>
                  <a:gd name="connsiteX1" fmla="*/ 0 w 653957"/>
                  <a:gd name="connsiteY1" fmla="*/ 0 h 665363"/>
                  <a:gd name="connsiteX2" fmla="*/ 0 w 653957"/>
                  <a:gd name="connsiteY2" fmla="*/ 255462 h 665363"/>
                  <a:gd name="connsiteX3" fmla="*/ 398420 w 653957"/>
                  <a:gd name="connsiteY3" fmla="*/ 657418 h 665363"/>
                  <a:gd name="connsiteX4" fmla="*/ 398116 w 653957"/>
                  <a:gd name="connsiteY4" fmla="*/ 668824 h 665363"/>
                  <a:gd name="connsiteX5" fmla="*/ 653654 w 653957"/>
                  <a:gd name="connsiteY5" fmla="*/ 668824 h 665363"/>
                  <a:gd name="connsiteX6" fmla="*/ 653958 w 653957"/>
                  <a:gd name="connsiteY6" fmla="*/ 657418 h 6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957" h="665363">
                    <a:moveTo>
                      <a:pt x="653958" y="657418"/>
                    </a:moveTo>
                    <a:cubicBezTo>
                      <a:pt x="653900" y="295709"/>
                      <a:pt x="361704" y="1966"/>
                      <a:pt x="0" y="0"/>
                    </a:cubicBezTo>
                    <a:lnTo>
                      <a:pt x="0" y="255462"/>
                    </a:lnTo>
                    <a:cubicBezTo>
                      <a:pt x="220595" y="257444"/>
                      <a:pt x="398387" y="436814"/>
                      <a:pt x="398420" y="657418"/>
                    </a:cubicBezTo>
                    <a:cubicBezTo>
                      <a:pt x="398420" y="661220"/>
                      <a:pt x="398230" y="665022"/>
                      <a:pt x="398116" y="668824"/>
                    </a:cubicBezTo>
                    <a:lnTo>
                      <a:pt x="653654" y="668824"/>
                    </a:lnTo>
                    <a:cubicBezTo>
                      <a:pt x="653730" y="664946"/>
                      <a:pt x="653958" y="661220"/>
                      <a:pt x="653958" y="6574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DA8E389-813B-2A1A-8A19-9687382ADD33}"/>
                  </a:ext>
                </a:extLst>
              </p:cNvPr>
              <p:cNvSpPr/>
              <p:nvPr/>
            </p:nvSpPr>
            <p:spPr>
              <a:xfrm flipH="1">
                <a:off x="3013356" y="4966714"/>
                <a:ext cx="3013356" cy="3065903"/>
              </a:xfrm>
              <a:custGeom>
                <a:avLst/>
                <a:gdLst>
                  <a:gd name="connsiteX0" fmla="*/ 0 w 653957"/>
                  <a:gd name="connsiteY0" fmla="*/ 11406 h 665363"/>
                  <a:gd name="connsiteX1" fmla="*/ 653958 w 653957"/>
                  <a:gd name="connsiteY1" fmla="*/ 668900 h 665363"/>
                  <a:gd name="connsiteX2" fmla="*/ 653958 w 653957"/>
                  <a:gd name="connsiteY2" fmla="*/ 413400 h 665363"/>
                  <a:gd name="connsiteX3" fmla="*/ 255348 w 653957"/>
                  <a:gd name="connsiteY3" fmla="*/ 11406 h 665363"/>
                  <a:gd name="connsiteX4" fmla="*/ 255652 w 653957"/>
                  <a:gd name="connsiteY4" fmla="*/ 0 h 665363"/>
                  <a:gd name="connsiteX5" fmla="*/ 0 w 653957"/>
                  <a:gd name="connsiteY5" fmla="*/ 0 h 665363"/>
                  <a:gd name="connsiteX6" fmla="*/ 0 w 653957"/>
                  <a:gd name="connsiteY6" fmla="*/ 11406 h 6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957" h="665363">
                    <a:moveTo>
                      <a:pt x="0" y="11406"/>
                    </a:moveTo>
                    <a:cubicBezTo>
                      <a:pt x="16" y="373145"/>
                      <a:pt x="292224" y="666934"/>
                      <a:pt x="653958" y="668900"/>
                    </a:cubicBezTo>
                    <a:lnTo>
                      <a:pt x="653958" y="413400"/>
                    </a:lnTo>
                    <a:cubicBezTo>
                      <a:pt x="433283" y="411501"/>
                      <a:pt x="255381" y="232089"/>
                      <a:pt x="255348" y="11406"/>
                    </a:cubicBezTo>
                    <a:cubicBezTo>
                      <a:pt x="255348" y="7604"/>
                      <a:pt x="255348" y="3802"/>
                      <a:pt x="255652" y="0"/>
                    </a:cubicBezTo>
                    <a:lnTo>
                      <a:pt x="0" y="0"/>
                    </a:lnTo>
                    <a:cubicBezTo>
                      <a:pt x="0" y="3878"/>
                      <a:pt x="0" y="7604"/>
                      <a:pt x="0" y="11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0C6837-5FE7-4693-C0BE-8A1BBACD1E93}"/>
              </a:ext>
            </a:extLst>
          </p:cNvPr>
          <p:cNvSpPr/>
          <p:nvPr userDrawn="1"/>
        </p:nvSpPr>
        <p:spPr>
          <a:xfrm>
            <a:off x="742950" y="755916"/>
            <a:ext cx="9124950" cy="5379317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C573CEE-F584-CC0F-51A1-E1528F5444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3850" y="1600200"/>
            <a:ext cx="4248150" cy="3638550"/>
          </a:xfrm>
          <a:custGeom>
            <a:avLst/>
            <a:gdLst>
              <a:gd name="connsiteX0" fmla="*/ 301636 w 4248150"/>
              <a:gd name="connsiteY0" fmla="*/ 0 h 3638550"/>
              <a:gd name="connsiteX1" fmla="*/ 4248150 w 4248150"/>
              <a:gd name="connsiteY1" fmla="*/ 0 h 3638550"/>
              <a:gd name="connsiteX2" fmla="*/ 4248150 w 4248150"/>
              <a:gd name="connsiteY2" fmla="*/ 3638550 h 3638550"/>
              <a:gd name="connsiteX3" fmla="*/ 301636 w 4248150"/>
              <a:gd name="connsiteY3" fmla="*/ 3638550 h 3638550"/>
              <a:gd name="connsiteX4" fmla="*/ 0 w 4248150"/>
              <a:gd name="connsiteY4" fmla="*/ 3336914 h 3638550"/>
              <a:gd name="connsiteX5" fmla="*/ 0 w 4248150"/>
              <a:gd name="connsiteY5" fmla="*/ 301636 h 3638550"/>
              <a:gd name="connsiteX6" fmla="*/ 301636 w 4248150"/>
              <a:gd name="connsiteY6" fmla="*/ 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8150" h="3638550">
                <a:moveTo>
                  <a:pt x="301636" y="0"/>
                </a:moveTo>
                <a:lnTo>
                  <a:pt x="4248150" y="0"/>
                </a:lnTo>
                <a:lnTo>
                  <a:pt x="4248150" y="3638550"/>
                </a:lnTo>
                <a:lnTo>
                  <a:pt x="301636" y="3638550"/>
                </a:lnTo>
                <a:cubicBezTo>
                  <a:pt x="135047" y="3638550"/>
                  <a:pt x="0" y="3503503"/>
                  <a:pt x="0" y="3336914"/>
                </a:cubicBezTo>
                <a:lnTo>
                  <a:pt x="0" y="301636"/>
                </a:lnTo>
                <a:cubicBezTo>
                  <a:pt x="0" y="135047"/>
                  <a:pt x="135047" y="0"/>
                  <a:pt x="30163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93017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B20DFC-AA2B-739D-7FB6-B283CD53CECB}"/>
              </a:ext>
            </a:extLst>
          </p:cNvPr>
          <p:cNvSpPr/>
          <p:nvPr userDrawn="1"/>
        </p:nvSpPr>
        <p:spPr>
          <a:xfrm>
            <a:off x="1466850" y="692982"/>
            <a:ext cx="9258300" cy="5472037"/>
          </a:xfrm>
          <a:prstGeom prst="roundRect">
            <a:avLst>
              <a:gd name="adj" fmla="val 8288"/>
            </a:avLst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421402-13DA-D25D-6207-B77EF3F29A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1" y="-1"/>
            <a:ext cx="2366554" cy="2508229"/>
          </a:xfrm>
          <a:custGeom>
            <a:avLst/>
            <a:gdLst>
              <a:gd name="connsiteX0" fmla="*/ 0 w 2739389"/>
              <a:gd name="connsiteY0" fmla="*/ 0 h 2508229"/>
              <a:gd name="connsiteX1" fmla="*/ 2739389 w 2739389"/>
              <a:gd name="connsiteY1" fmla="*/ 0 h 2508229"/>
              <a:gd name="connsiteX2" fmla="*/ 2739389 w 2739389"/>
              <a:gd name="connsiteY2" fmla="*/ 2508229 h 2508229"/>
              <a:gd name="connsiteX3" fmla="*/ 0 w 2739389"/>
              <a:gd name="connsiteY3" fmla="*/ 2508229 h 250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9389" h="2508229">
                <a:moveTo>
                  <a:pt x="0" y="0"/>
                </a:moveTo>
                <a:lnTo>
                  <a:pt x="2739389" y="0"/>
                </a:lnTo>
                <a:lnTo>
                  <a:pt x="2739389" y="2508229"/>
                </a:lnTo>
                <a:lnTo>
                  <a:pt x="0" y="250822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BDE6D-8CFB-AB27-63A3-984A72E237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3425487"/>
            <a:ext cx="2446021" cy="1832313"/>
          </a:xfrm>
          <a:custGeom>
            <a:avLst/>
            <a:gdLst>
              <a:gd name="connsiteX0" fmla="*/ 0 w 2446021"/>
              <a:gd name="connsiteY0" fmla="*/ 0 h 1832313"/>
              <a:gd name="connsiteX1" fmla="*/ 2446021 w 2446021"/>
              <a:gd name="connsiteY1" fmla="*/ 0 h 1832313"/>
              <a:gd name="connsiteX2" fmla="*/ 2446021 w 2446021"/>
              <a:gd name="connsiteY2" fmla="*/ 1832313 h 1832313"/>
              <a:gd name="connsiteX3" fmla="*/ 0 w 2446021"/>
              <a:gd name="connsiteY3" fmla="*/ 1832313 h 183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6021" h="1832313">
                <a:moveTo>
                  <a:pt x="0" y="0"/>
                </a:moveTo>
                <a:lnTo>
                  <a:pt x="2446021" y="0"/>
                </a:lnTo>
                <a:lnTo>
                  <a:pt x="2446021" y="1832313"/>
                </a:lnTo>
                <a:lnTo>
                  <a:pt x="0" y="183231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16A7AB-AA46-06A8-BFBA-C8931EEA1E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31086" y="1264796"/>
            <a:ext cx="2385603" cy="2215991"/>
          </a:xfrm>
          <a:custGeom>
            <a:avLst/>
            <a:gdLst>
              <a:gd name="connsiteX0" fmla="*/ 0 w 2739389"/>
              <a:gd name="connsiteY0" fmla="*/ 0 h 2215991"/>
              <a:gd name="connsiteX1" fmla="*/ 2739389 w 2739389"/>
              <a:gd name="connsiteY1" fmla="*/ 0 h 2215991"/>
              <a:gd name="connsiteX2" fmla="*/ 2739389 w 2739389"/>
              <a:gd name="connsiteY2" fmla="*/ 2215991 h 2215991"/>
              <a:gd name="connsiteX3" fmla="*/ 0 w 2739389"/>
              <a:gd name="connsiteY3" fmla="*/ 2215991 h 221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9389" h="2215991">
                <a:moveTo>
                  <a:pt x="0" y="0"/>
                </a:moveTo>
                <a:lnTo>
                  <a:pt x="2739389" y="0"/>
                </a:lnTo>
                <a:lnTo>
                  <a:pt x="2739389" y="2215991"/>
                </a:lnTo>
                <a:lnTo>
                  <a:pt x="0" y="221599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99E0ADD-E1BC-789B-05BB-D50BD28D2C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96500" y="4360271"/>
            <a:ext cx="2095500" cy="2497730"/>
          </a:xfrm>
          <a:custGeom>
            <a:avLst/>
            <a:gdLst>
              <a:gd name="connsiteX0" fmla="*/ 0 w 2095500"/>
              <a:gd name="connsiteY0" fmla="*/ 0 h 2497730"/>
              <a:gd name="connsiteX1" fmla="*/ 2095500 w 2095500"/>
              <a:gd name="connsiteY1" fmla="*/ 0 h 2497730"/>
              <a:gd name="connsiteX2" fmla="*/ 2095500 w 2095500"/>
              <a:gd name="connsiteY2" fmla="*/ 2497730 h 2497730"/>
              <a:gd name="connsiteX3" fmla="*/ 0 w 2095500"/>
              <a:gd name="connsiteY3" fmla="*/ 2497730 h 249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0" h="2497730">
                <a:moveTo>
                  <a:pt x="0" y="0"/>
                </a:moveTo>
                <a:lnTo>
                  <a:pt x="2095500" y="0"/>
                </a:lnTo>
                <a:lnTo>
                  <a:pt x="2095500" y="2497730"/>
                </a:lnTo>
                <a:lnTo>
                  <a:pt x="0" y="249773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5979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B20DFC-AA2B-739D-7FB6-B283CD53CECB}"/>
              </a:ext>
            </a:extLst>
          </p:cNvPr>
          <p:cNvSpPr/>
          <p:nvPr userDrawn="1"/>
        </p:nvSpPr>
        <p:spPr>
          <a:xfrm>
            <a:off x="1466850" y="692982"/>
            <a:ext cx="9258300" cy="5472037"/>
          </a:xfrm>
          <a:prstGeom prst="roundRect">
            <a:avLst>
              <a:gd name="adj" fmla="val 8288"/>
            </a:avLst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5716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C512D2-12CD-DA42-850C-EDC8DBF1B9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0550" y="658389"/>
            <a:ext cx="4604496" cy="5239490"/>
          </a:xfrm>
          <a:custGeom>
            <a:avLst/>
            <a:gdLst>
              <a:gd name="connsiteX0" fmla="*/ 328393 w 4604496"/>
              <a:gd name="connsiteY0" fmla="*/ 0 h 5239490"/>
              <a:gd name="connsiteX1" fmla="*/ 4276103 w 4604496"/>
              <a:gd name="connsiteY1" fmla="*/ 0 h 5239490"/>
              <a:gd name="connsiteX2" fmla="*/ 4604496 w 4604496"/>
              <a:gd name="connsiteY2" fmla="*/ 328393 h 5239490"/>
              <a:gd name="connsiteX3" fmla="*/ 4604496 w 4604496"/>
              <a:gd name="connsiteY3" fmla="*/ 4911097 h 5239490"/>
              <a:gd name="connsiteX4" fmla="*/ 4276103 w 4604496"/>
              <a:gd name="connsiteY4" fmla="*/ 5239490 h 5239490"/>
              <a:gd name="connsiteX5" fmla="*/ 328393 w 4604496"/>
              <a:gd name="connsiteY5" fmla="*/ 5239490 h 5239490"/>
              <a:gd name="connsiteX6" fmla="*/ 0 w 4604496"/>
              <a:gd name="connsiteY6" fmla="*/ 4911097 h 5239490"/>
              <a:gd name="connsiteX7" fmla="*/ 0 w 4604496"/>
              <a:gd name="connsiteY7" fmla="*/ 328393 h 5239490"/>
              <a:gd name="connsiteX8" fmla="*/ 328393 w 4604496"/>
              <a:gd name="connsiteY8" fmla="*/ 0 h 523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4496" h="5239490">
                <a:moveTo>
                  <a:pt x="328393" y="0"/>
                </a:moveTo>
                <a:lnTo>
                  <a:pt x="4276103" y="0"/>
                </a:lnTo>
                <a:cubicBezTo>
                  <a:pt x="4457469" y="0"/>
                  <a:pt x="4604496" y="147027"/>
                  <a:pt x="4604496" y="328393"/>
                </a:cubicBezTo>
                <a:lnTo>
                  <a:pt x="4604496" y="4911097"/>
                </a:lnTo>
                <a:cubicBezTo>
                  <a:pt x="4604496" y="5092463"/>
                  <a:pt x="4457469" y="5239490"/>
                  <a:pt x="4276103" y="5239490"/>
                </a:cubicBezTo>
                <a:lnTo>
                  <a:pt x="328393" y="5239490"/>
                </a:lnTo>
                <a:cubicBezTo>
                  <a:pt x="147027" y="5239490"/>
                  <a:pt x="0" y="5092463"/>
                  <a:pt x="0" y="4911097"/>
                </a:cubicBezTo>
                <a:lnTo>
                  <a:pt x="0" y="328393"/>
                </a:lnTo>
                <a:cubicBezTo>
                  <a:pt x="0" y="147027"/>
                  <a:pt x="147027" y="0"/>
                  <a:pt x="328393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3169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2FD08F3-0BF3-F857-94BE-9B0F48BC23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00650" y="0"/>
            <a:ext cx="6991350" cy="3429000"/>
          </a:xfrm>
          <a:custGeom>
            <a:avLst/>
            <a:gdLst>
              <a:gd name="connsiteX0" fmla="*/ 0 w 6991350"/>
              <a:gd name="connsiteY0" fmla="*/ 0 h 3429000"/>
              <a:gd name="connsiteX1" fmla="*/ 6991350 w 6991350"/>
              <a:gd name="connsiteY1" fmla="*/ 0 h 3429000"/>
              <a:gd name="connsiteX2" fmla="*/ 6991350 w 6991350"/>
              <a:gd name="connsiteY2" fmla="*/ 3429000 h 3429000"/>
              <a:gd name="connsiteX3" fmla="*/ 514350 w 6991350"/>
              <a:gd name="connsiteY3" fmla="*/ 3429000 h 3429000"/>
              <a:gd name="connsiteX4" fmla="*/ 0 w 6991350"/>
              <a:gd name="connsiteY4" fmla="*/ 291465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1350" h="3429000">
                <a:moveTo>
                  <a:pt x="0" y="0"/>
                </a:moveTo>
                <a:lnTo>
                  <a:pt x="6991350" y="0"/>
                </a:lnTo>
                <a:lnTo>
                  <a:pt x="6991350" y="3429000"/>
                </a:lnTo>
                <a:lnTo>
                  <a:pt x="514350" y="3429000"/>
                </a:lnTo>
                <a:cubicBezTo>
                  <a:pt x="230282" y="3429000"/>
                  <a:pt x="0" y="3198718"/>
                  <a:pt x="0" y="291465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7297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D6B0F5D-282C-97CA-AF2F-D189C7AD2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62900" cy="3028950"/>
          </a:xfrm>
          <a:custGeom>
            <a:avLst/>
            <a:gdLst>
              <a:gd name="connsiteX0" fmla="*/ 0 w 7962900"/>
              <a:gd name="connsiteY0" fmla="*/ 0 h 3028950"/>
              <a:gd name="connsiteX1" fmla="*/ 7962900 w 7962900"/>
              <a:gd name="connsiteY1" fmla="*/ 0 h 3028950"/>
              <a:gd name="connsiteX2" fmla="*/ 7962900 w 7962900"/>
              <a:gd name="connsiteY2" fmla="*/ 3028950 h 3028950"/>
              <a:gd name="connsiteX3" fmla="*/ 0 w 7962900"/>
              <a:gd name="connsiteY3" fmla="*/ 3028950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62900" h="3028950">
                <a:moveTo>
                  <a:pt x="0" y="0"/>
                </a:moveTo>
                <a:lnTo>
                  <a:pt x="7962900" y="0"/>
                </a:lnTo>
                <a:lnTo>
                  <a:pt x="7962900" y="3028950"/>
                </a:lnTo>
                <a:lnTo>
                  <a:pt x="0" y="30289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673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34468EC-3AE6-D0EC-4E79-1C468BFCEC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7450" y="0"/>
            <a:ext cx="5467351" cy="6858000"/>
          </a:xfrm>
          <a:custGeom>
            <a:avLst/>
            <a:gdLst>
              <a:gd name="connsiteX0" fmla="*/ 0 w 5467351"/>
              <a:gd name="connsiteY0" fmla="*/ 0 h 6858000"/>
              <a:gd name="connsiteX1" fmla="*/ 5467351 w 5467351"/>
              <a:gd name="connsiteY1" fmla="*/ 0 h 6858000"/>
              <a:gd name="connsiteX2" fmla="*/ 5467351 w 5467351"/>
              <a:gd name="connsiteY2" fmla="*/ 6858000 h 6858000"/>
              <a:gd name="connsiteX3" fmla="*/ 0 w 54673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7351" h="6858000">
                <a:moveTo>
                  <a:pt x="0" y="0"/>
                </a:moveTo>
                <a:lnTo>
                  <a:pt x="5467351" y="0"/>
                </a:lnTo>
                <a:lnTo>
                  <a:pt x="5467351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3976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E3C211-B884-F66B-15D4-A7B9C41A42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554545"/>
          </a:xfrm>
          <a:custGeom>
            <a:avLst/>
            <a:gdLst>
              <a:gd name="connsiteX0" fmla="*/ 0 w 12192000"/>
              <a:gd name="connsiteY0" fmla="*/ 0 h 2554545"/>
              <a:gd name="connsiteX1" fmla="*/ 12192000 w 12192000"/>
              <a:gd name="connsiteY1" fmla="*/ 0 h 2554545"/>
              <a:gd name="connsiteX2" fmla="*/ 12192000 w 12192000"/>
              <a:gd name="connsiteY2" fmla="*/ 2554545 h 2554545"/>
              <a:gd name="connsiteX3" fmla="*/ 0 w 12192000"/>
              <a:gd name="connsiteY3" fmla="*/ 2554545 h 25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54545">
                <a:moveTo>
                  <a:pt x="0" y="0"/>
                </a:moveTo>
                <a:lnTo>
                  <a:pt x="12192000" y="0"/>
                </a:lnTo>
                <a:lnTo>
                  <a:pt x="12192000" y="2554545"/>
                </a:lnTo>
                <a:lnTo>
                  <a:pt x="0" y="25545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0593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76B840C-B1E3-DFD3-22A1-390632DE501E}"/>
              </a:ext>
            </a:extLst>
          </p:cNvPr>
          <p:cNvSpPr/>
          <p:nvPr userDrawn="1"/>
        </p:nvSpPr>
        <p:spPr>
          <a:xfrm>
            <a:off x="5865018" y="-285750"/>
            <a:ext cx="6574632" cy="5321774"/>
          </a:xfrm>
          <a:custGeom>
            <a:avLst/>
            <a:gdLst>
              <a:gd name="connsiteX0" fmla="*/ 9064 w 6343650"/>
              <a:gd name="connsiteY0" fmla="*/ 0 h 5134808"/>
              <a:gd name="connsiteX1" fmla="*/ 6343650 w 6343650"/>
              <a:gd name="connsiteY1" fmla="*/ 0 h 5134808"/>
              <a:gd name="connsiteX2" fmla="*/ 6343650 w 6343650"/>
              <a:gd name="connsiteY2" fmla="*/ 4898996 h 5134808"/>
              <a:gd name="connsiteX3" fmla="*/ 6291020 w 6343650"/>
              <a:gd name="connsiteY3" fmla="*/ 4916804 h 5134808"/>
              <a:gd name="connsiteX4" fmla="*/ 4849058 w 6343650"/>
              <a:gd name="connsiteY4" fmla="*/ 5134808 h 5134808"/>
              <a:gd name="connsiteX5" fmla="*/ 0 w 6343650"/>
              <a:gd name="connsiteY5" fmla="*/ 285750 h 5134808"/>
              <a:gd name="connsiteX6" fmla="*/ 6310 w 6343650"/>
              <a:gd name="connsiteY6" fmla="*/ 36218 h 513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50" h="5134808">
                <a:moveTo>
                  <a:pt x="9064" y="0"/>
                </a:moveTo>
                <a:lnTo>
                  <a:pt x="6343650" y="0"/>
                </a:lnTo>
                <a:lnTo>
                  <a:pt x="6343650" y="4898996"/>
                </a:lnTo>
                <a:lnTo>
                  <a:pt x="6291020" y="4916804"/>
                </a:lnTo>
                <a:cubicBezTo>
                  <a:pt x="5835504" y="5058484"/>
                  <a:pt x="5351194" y="5134808"/>
                  <a:pt x="4849058" y="5134808"/>
                </a:cubicBezTo>
                <a:cubicBezTo>
                  <a:pt x="2170997" y="5134808"/>
                  <a:pt x="0" y="2963811"/>
                  <a:pt x="0" y="285750"/>
                </a:cubicBezTo>
                <a:cubicBezTo>
                  <a:pt x="0" y="202061"/>
                  <a:pt x="2120" y="118867"/>
                  <a:pt x="6310" y="36218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AC1C5C-F7A4-F5A4-1F36-96D5274697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47" y="0"/>
            <a:ext cx="6095952" cy="4849019"/>
          </a:xfrm>
          <a:custGeom>
            <a:avLst/>
            <a:gdLst>
              <a:gd name="connsiteX0" fmla="*/ 0 w 6095952"/>
              <a:gd name="connsiteY0" fmla="*/ 0 h 4849019"/>
              <a:gd name="connsiteX1" fmla="*/ 6095952 w 6095952"/>
              <a:gd name="connsiteY1" fmla="*/ 0 h 4849019"/>
              <a:gd name="connsiteX2" fmla="*/ 6095952 w 6095952"/>
              <a:gd name="connsiteY2" fmla="*/ 4683774 h 4849019"/>
              <a:gd name="connsiteX3" fmla="*/ 5944111 w 6095952"/>
              <a:gd name="connsiteY3" fmla="*/ 4724851 h 4849019"/>
              <a:gd name="connsiteX4" fmla="*/ 4849022 w 6095952"/>
              <a:gd name="connsiteY4" fmla="*/ 4849019 h 4849019"/>
              <a:gd name="connsiteX5" fmla="*/ 25035 w 6095952"/>
              <a:gd name="connsiteY5" fmla="*/ 495782 h 48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5952" h="4849019">
                <a:moveTo>
                  <a:pt x="0" y="0"/>
                </a:moveTo>
                <a:lnTo>
                  <a:pt x="6095952" y="0"/>
                </a:lnTo>
                <a:lnTo>
                  <a:pt x="6095952" y="4683774"/>
                </a:lnTo>
                <a:lnTo>
                  <a:pt x="5944111" y="4724851"/>
                </a:lnTo>
                <a:cubicBezTo>
                  <a:pt x="5592193" y="4806088"/>
                  <a:pt x="5225621" y="4849019"/>
                  <a:pt x="4849022" y="4849019"/>
                </a:cubicBezTo>
                <a:cubicBezTo>
                  <a:pt x="2338358" y="4849019"/>
                  <a:pt x="273354" y="2940931"/>
                  <a:pt x="25035" y="495782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9339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4AA6E4-45D2-64EB-20CD-E957C2A976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4114800"/>
            <a:ext cx="5491163" cy="2743200"/>
          </a:xfrm>
          <a:custGeom>
            <a:avLst/>
            <a:gdLst>
              <a:gd name="connsiteX0" fmla="*/ 375367 w 5491163"/>
              <a:gd name="connsiteY0" fmla="*/ 0 h 2743200"/>
              <a:gd name="connsiteX1" fmla="*/ 5115796 w 5491163"/>
              <a:gd name="connsiteY1" fmla="*/ 0 h 2743200"/>
              <a:gd name="connsiteX2" fmla="*/ 5491163 w 5491163"/>
              <a:gd name="connsiteY2" fmla="*/ 375367 h 2743200"/>
              <a:gd name="connsiteX3" fmla="*/ 5491163 w 5491163"/>
              <a:gd name="connsiteY3" fmla="*/ 952500 h 2743200"/>
              <a:gd name="connsiteX4" fmla="*/ 5491163 w 5491163"/>
              <a:gd name="connsiteY4" fmla="*/ 2324100 h 2743200"/>
              <a:gd name="connsiteX5" fmla="*/ 5491163 w 5491163"/>
              <a:gd name="connsiteY5" fmla="*/ 2743200 h 2743200"/>
              <a:gd name="connsiteX6" fmla="*/ 0 w 5491163"/>
              <a:gd name="connsiteY6" fmla="*/ 2743200 h 2743200"/>
              <a:gd name="connsiteX7" fmla="*/ 0 w 5491163"/>
              <a:gd name="connsiteY7" fmla="*/ 2324100 h 2743200"/>
              <a:gd name="connsiteX8" fmla="*/ 0 w 5491163"/>
              <a:gd name="connsiteY8" fmla="*/ 952500 h 2743200"/>
              <a:gd name="connsiteX9" fmla="*/ 0 w 5491163"/>
              <a:gd name="connsiteY9" fmla="*/ 375367 h 2743200"/>
              <a:gd name="connsiteX10" fmla="*/ 375367 w 5491163"/>
              <a:gd name="connsiteY10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1163" h="2743200">
                <a:moveTo>
                  <a:pt x="375367" y="0"/>
                </a:moveTo>
                <a:lnTo>
                  <a:pt x="5115796" y="0"/>
                </a:lnTo>
                <a:cubicBezTo>
                  <a:pt x="5323105" y="0"/>
                  <a:pt x="5491163" y="168058"/>
                  <a:pt x="5491163" y="375367"/>
                </a:cubicBezTo>
                <a:lnTo>
                  <a:pt x="5491163" y="952500"/>
                </a:lnTo>
                <a:lnTo>
                  <a:pt x="5491163" y="2324100"/>
                </a:lnTo>
                <a:lnTo>
                  <a:pt x="5491163" y="2743200"/>
                </a:lnTo>
                <a:lnTo>
                  <a:pt x="0" y="2743200"/>
                </a:lnTo>
                <a:lnTo>
                  <a:pt x="0" y="2324100"/>
                </a:lnTo>
                <a:lnTo>
                  <a:pt x="0" y="952500"/>
                </a:lnTo>
                <a:lnTo>
                  <a:pt x="0" y="375367"/>
                </a:lnTo>
                <a:cubicBezTo>
                  <a:pt x="0" y="168058"/>
                  <a:pt x="168058" y="0"/>
                  <a:pt x="37536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5187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EBC753F-C4E8-F41C-E543-C9F803DBB4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9450" y="647700"/>
            <a:ext cx="4552950" cy="5562600"/>
          </a:xfrm>
          <a:custGeom>
            <a:avLst/>
            <a:gdLst>
              <a:gd name="connsiteX0" fmla="*/ 434989 w 4552950"/>
              <a:gd name="connsiteY0" fmla="*/ 0 h 5562600"/>
              <a:gd name="connsiteX1" fmla="*/ 4117961 w 4552950"/>
              <a:gd name="connsiteY1" fmla="*/ 0 h 5562600"/>
              <a:gd name="connsiteX2" fmla="*/ 4552950 w 4552950"/>
              <a:gd name="connsiteY2" fmla="*/ 434989 h 5562600"/>
              <a:gd name="connsiteX3" fmla="*/ 4552950 w 4552950"/>
              <a:gd name="connsiteY3" fmla="*/ 5127611 h 5562600"/>
              <a:gd name="connsiteX4" fmla="*/ 4117961 w 4552950"/>
              <a:gd name="connsiteY4" fmla="*/ 5562600 h 5562600"/>
              <a:gd name="connsiteX5" fmla="*/ 434989 w 4552950"/>
              <a:gd name="connsiteY5" fmla="*/ 5562600 h 5562600"/>
              <a:gd name="connsiteX6" fmla="*/ 0 w 4552950"/>
              <a:gd name="connsiteY6" fmla="*/ 5127611 h 5562600"/>
              <a:gd name="connsiteX7" fmla="*/ 0 w 4552950"/>
              <a:gd name="connsiteY7" fmla="*/ 434989 h 5562600"/>
              <a:gd name="connsiteX8" fmla="*/ 434989 w 4552950"/>
              <a:gd name="connsiteY8" fmla="*/ 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52950" h="5562600">
                <a:moveTo>
                  <a:pt x="434989" y="0"/>
                </a:moveTo>
                <a:lnTo>
                  <a:pt x="4117961" y="0"/>
                </a:lnTo>
                <a:cubicBezTo>
                  <a:pt x="4358199" y="0"/>
                  <a:pt x="4552950" y="194751"/>
                  <a:pt x="4552950" y="434989"/>
                </a:cubicBezTo>
                <a:lnTo>
                  <a:pt x="4552950" y="5127611"/>
                </a:lnTo>
                <a:cubicBezTo>
                  <a:pt x="4552950" y="5367849"/>
                  <a:pt x="4358199" y="5562600"/>
                  <a:pt x="4117961" y="5562600"/>
                </a:cubicBezTo>
                <a:lnTo>
                  <a:pt x="434989" y="5562600"/>
                </a:lnTo>
                <a:cubicBezTo>
                  <a:pt x="194751" y="5562600"/>
                  <a:pt x="0" y="5367849"/>
                  <a:pt x="0" y="5127611"/>
                </a:cubicBezTo>
                <a:lnTo>
                  <a:pt x="0" y="434989"/>
                </a:lnTo>
                <a:cubicBezTo>
                  <a:pt x="0" y="194751"/>
                  <a:pt x="194751" y="0"/>
                  <a:pt x="43498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252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0DF29A-EA94-A744-884F-C19DB2A726DA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F677CC-90D6-80D6-C601-42C71CB0C9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647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6" r:id="rId3"/>
    <p:sldLayoutId id="2147483674" r:id="rId4"/>
    <p:sldLayoutId id="2147483673" r:id="rId5"/>
    <p:sldLayoutId id="2147483671" r:id="rId6"/>
    <p:sldLayoutId id="2147483670" r:id="rId7"/>
    <p:sldLayoutId id="2147483669" r:id="rId8"/>
    <p:sldLayoutId id="2147483668" r:id="rId9"/>
    <p:sldLayoutId id="2147483666" r:id="rId10"/>
    <p:sldLayoutId id="2147483665" r:id="rId11"/>
    <p:sldLayoutId id="2147483664" r:id="rId12"/>
    <p:sldLayoutId id="2147483663" r:id="rId13"/>
    <p:sldLayoutId id="2147483662" r:id="rId14"/>
    <p:sldLayoutId id="2147483675" r:id="rId15"/>
    <p:sldLayoutId id="2147483660" r:id="rId16"/>
    <p:sldLayoutId id="2147483659" r:id="rId17"/>
    <p:sldLayoutId id="2147483658" r:id="rId18"/>
    <p:sldLayoutId id="2147483657" r:id="rId19"/>
    <p:sldLayoutId id="2147483655" r:id="rId20"/>
    <p:sldLayoutId id="2147483654" r:id="rId21"/>
    <p:sldLayoutId id="2147483653" r:id="rId22"/>
    <p:sldLayoutId id="214748365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mailto:ddpp-alerte@seine-saint-denis.gouv.fr" TargetMode="External"/><Relationship Id="rId3" Type="http://schemas.openxmlformats.org/officeDocument/2006/relationships/hyperlink" Target="mailto:ddpp-alerte@paris.gouv.fr" TargetMode="External"/><Relationship Id="rId7" Type="http://schemas.openxmlformats.org/officeDocument/2006/relationships/hyperlink" Target="mailto:ddpp-alerte@hauts-de-seine.gouv.fr" TargetMode="External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dpp-alerte@essonne.gouv.fr" TargetMode="External"/><Relationship Id="rId11" Type="http://schemas.openxmlformats.org/officeDocument/2006/relationships/image" Target="../media/image22.png"/><Relationship Id="rId5" Type="http://schemas.openxmlformats.org/officeDocument/2006/relationships/hyperlink" Target="mailto:ddpp-alerte@yvelines.gouv.fr" TargetMode="External"/><Relationship Id="rId10" Type="http://schemas.openxmlformats.org/officeDocument/2006/relationships/hyperlink" Target="mailto:ddpp-alerte@val-doise.gouv.fr" TargetMode="External"/><Relationship Id="rId4" Type="http://schemas.openxmlformats.org/officeDocument/2006/relationships/hyperlink" Target="mailto:ddpp-alerte@seine-et-marne.gouv.fr" TargetMode="External"/><Relationship Id="rId9" Type="http://schemas.openxmlformats.org/officeDocument/2006/relationships/hyperlink" Target="mailto:ddpp-alerte@val-de-marne.gouv.fr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5AE2E20-E415-BD14-867F-082C636F3485}"/>
              </a:ext>
            </a:extLst>
          </p:cNvPr>
          <p:cNvSpPr txBox="1"/>
          <p:nvPr/>
        </p:nvSpPr>
        <p:spPr>
          <a:xfrm>
            <a:off x="406005" y="2391541"/>
            <a:ext cx="52327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EPIDEMIE </a:t>
            </a:r>
          </a:p>
          <a:p>
            <a:r>
              <a:rPr lang="en-US" sz="6000" dirty="0">
                <a:solidFill>
                  <a:srgbClr val="FFC000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DIGESTIVE</a:t>
            </a:r>
            <a:endParaRPr lang="id-ID" sz="6000" dirty="0">
              <a:solidFill>
                <a:srgbClr val="FFC000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351A2-D363-F4B8-7B37-FAC42161733E}"/>
              </a:ext>
            </a:extLst>
          </p:cNvPr>
          <p:cNvSpPr txBox="1"/>
          <p:nvPr/>
        </p:nvSpPr>
        <p:spPr>
          <a:xfrm>
            <a:off x="388860" y="1690399"/>
            <a:ext cx="524994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/>
            <a:r>
              <a:rPr lang="fr-FR" sz="2400" dirty="0">
                <a:solidFill>
                  <a:schemeClr val="accent6"/>
                </a:solidFill>
                <a:ea typeface="+mj-lt"/>
                <a:cs typeface="+mj-lt"/>
              </a:rPr>
              <a:t>Exercice de simulation lors de situation sanitaire exceptionnelle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A08E39-D434-74E8-E2EA-F34C115ADF52}"/>
              </a:ext>
            </a:extLst>
          </p:cNvPr>
          <p:cNvSpPr txBox="1"/>
          <p:nvPr/>
        </p:nvSpPr>
        <p:spPr>
          <a:xfrm>
            <a:off x="488872" y="289151"/>
            <a:ext cx="21643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>
                <a:solidFill>
                  <a:schemeClr val="accent6">
                    <a:lumMod val="60000"/>
                    <a:lumOff val="40000"/>
                    <a:alpha val="80000"/>
                  </a:schemeClr>
                </a:solidFill>
              </a:rPr>
              <a:t>STARAQS – 10 rue de l’Isly, 75008 PARIS</a:t>
            </a:r>
            <a:endParaRPr lang="id-ID" sz="800" i="1" dirty="0">
              <a:solidFill>
                <a:schemeClr val="accent6">
                  <a:lumMod val="60000"/>
                  <a:lumOff val="40000"/>
                  <a:alpha val="80000"/>
                </a:schemeClr>
              </a:solidFill>
            </a:endParaRPr>
          </a:p>
        </p:txBody>
      </p:sp>
      <p:pic>
        <p:nvPicPr>
          <p:cNvPr id="6" name="Image 5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0C39201-521C-1643-A685-32E115CF9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47" y="5408195"/>
            <a:ext cx="3729736" cy="938734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72B6615-0181-A3D7-181D-53B895F0089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0" b="10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1E53B5AE-2D7E-5C7C-0991-C05C49588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432" y="5438349"/>
            <a:ext cx="3729733" cy="938734"/>
          </a:xfrm>
          <a:prstGeom prst="rect">
            <a:avLst/>
          </a:prstGeom>
        </p:spPr>
      </p:pic>
      <p:sp>
        <p:nvSpPr>
          <p:cNvPr id="3" name="ZoneTexte 1">
            <a:extLst>
              <a:ext uri="{FF2B5EF4-FFF2-40B4-BE49-F238E27FC236}">
                <a16:creationId xmlns:a16="http://schemas.microsoft.com/office/drawing/2014/main" id="{8280D5F7-7857-A07B-5A0B-9E208B6DCF2E}"/>
              </a:ext>
            </a:extLst>
          </p:cNvPr>
          <p:cNvSpPr txBox="1"/>
          <p:nvPr/>
        </p:nvSpPr>
        <p:spPr>
          <a:xfrm>
            <a:off x="84569" y="6006036"/>
            <a:ext cx="53204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b="1" dirty="0"/>
              <a:t>Support élaboré avec la participation :  </a:t>
            </a:r>
          </a:p>
        </p:txBody>
      </p:sp>
      <p:pic>
        <p:nvPicPr>
          <p:cNvPr id="4" name="Image 6">
            <a:extLst>
              <a:ext uri="{FF2B5EF4-FFF2-40B4-BE49-F238E27FC236}">
                <a16:creationId xmlns:a16="http://schemas.microsoft.com/office/drawing/2014/main" id="{B9645DAB-C825-CC3A-4218-4F6E87F97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089" y="6311653"/>
            <a:ext cx="624618" cy="514391"/>
          </a:xfrm>
          <a:prstGeom prst="rect">
            <a:avLst/>
          </a:prstGeom>
        </p:spPr>
      </p:pic>
      <p:pic>
        <p:nvPicPr>
          <p:cNvPr id="5" name="Image 10">
            <a:extLst>
              <a:ext uri="{FF2B5EF4-FFF2-40B4-BE49-F238E27FC236}">
                <a16:creationId xmlns:a16="http://schemas.microsoft.com/office/drawing/2014/main" id="{557E75DE-D986-C770-EEDB-9842B99C3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69" y="6393470"/>
            <a:ext cx="1033360" cy="368783"/>
          </a:xfrm>
          <a:prstGeom prst="rect">
            <a:avLst/>
          </a:prstGeom>
        </p:spPr>
      </p:pic>
      <p:pic>
        <p:nvPicPr>
          <p:cNvPr id="7" name="Image 12">
            <a:extLst>
              <a:ext uri="{FF2B5EF4-FFF2-40B4-BE49-F238E27FC236}">
                <a16:creationId xmlns:a16="http://schemas.microsoft.com/office/drawing/2014/main" id="{8BA8E347-839E-1888-1BA2-55947D0A1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5755" y="6267646"/>
            <a:ext cx="576471" cy="562131"/>
          </a:xfrm>
          <a:prstGeom prst="rect">
            <a:avLst/>
          </a:prstGeom>
        </p:spPr>
      </p:pic>
      <p:pic>
        <p:nvPicPr>
          <p:cNvPr id="8" name="Image 14">
            <a:extLst>
              <a:ext uri="{FF2B5EF4-FFF2-40B4-BE49-F238E27FC236}">
                <a16:creationId xmlns:a16="http://schemas.microsoft.com/office/drawing/2014/main" id="{25F7061B-A6CB-D474-C43A-1D9665733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7566" y="6278941"/>
            <a:ext cx="604562" cy="579814"/>
          </a:xfrm>
          <a:prstGeom prst="rect">
            <a:avLst/>
          </a:prstGeom>
        </p:spPr>
      </p:pic>
      <p:pic>
        <p:nvPicPr>
          <p:cNvPr id="11" name="Image 16">
            <a:extLst>
              <a:ext uri="{FF2B5EF4-FFF2-40B4-BE49-F238E27FC236}">
                <a16:creationId xmlns:a16="http://schemas.microsoft.com/office/drawing/2014/main" id="{479477F5-F14D-0D57-6A5B-205378B58D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1460" y="6323582"/>
            <a:ext cx="865043" cy="490531"/>
          </a:xfrm>
          <a:prstGeom prst="rect">
            <a:avLst/>
          </a:prstGeom>
        </p:spPr>
      </p:pic>
      <p:pic>
        <p:nvPicPr>
          <p:cNvPr id="12" name="Image 18">
            <a:extLst>
              <a:ext uri="{FF2B5EF4-FFF2-40B4-BE49-F238E27FC236}">
                <a16:creationId xmlns:a16="http://schemas.microsoft.com/office/drawing/2014/main" id="{6FE0647E-A734-03F3-B34E-409E038F73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2060" y="6365418"/>
            <a:ext cx="1317206" cy="438162"/>
          </a:xfrm>
          <a:prstGeom prst="rect">
            <a:avLst/>
          </a:prstGeom>
        </p:spPr>
      </p:pic>
      <p:pic>
        <p:nvPicPr>
          <p:cNvPr id="13" name="Image 22">
            <a:extLst>
              <a:ext uri="{FF2B5EF4-FFF2-40B4-BE49-F238E27FC236}">
                <a16:creationId xmlns:a16="http://schemas.microsoft.com/office/drawing/2014/main" id="{23E09B2D-3416-24F5-B290-3CDED6B8EF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5826" y="6375949"/>
            <a:ext cx="590139" cy="438163"/>
          </a:xfrm>
          <a:prstGeom prst="rect">
            <a:avLst/>
          </a:prstGeom>
        </p:spPr>
      </p:pic>
      <p:pic>
        <p:nvPicPr>
          <p:cNvPr id="14" name="Image 28">
            <a:extLst>
              <a:ext uri="{FF2B5EF4-FFF2-40B4-BE49-F238E27FC236}">
                <a16:creationId xmlns:a16="http://schemas.microsoft.com/office/drawing/2014/main" id="{753E7917-00F0-4289-0326-CB6383F9C1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7242" y="6358614"/>
            <a:ext cx="636831" cy="45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50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8AF48-5576-D30F-4FF5-8235B8CE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B0D1EC12-81C1-95B3-7162-F859412BCC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307494" y="-1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53EEBDE4-915B-9FE8-E13D-A40F24560D5B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solidFill>
                <a:srgbClr val="FFC000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B53CB6B1-A786-0C56-4DC4-44D20625FFE1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40C635D-1C5A-ADC0-A250-034209AC78EF}"/>
              </a:ext>
            </a:extLst>
          </p:cNvPr>
          <p:cNvSpPr txBox="1"/>
          <p:nvPr/>
        </p:nvSpPr>
        <p:spPr>
          <a:xfrm>
            <a:off x="2324100" y="2389139"/>
            <a:ext cx="7543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PRINCIPES</a:t>
            </a:r>
          </a:p>
          <a:p>
            <a:pPr algn="ctr"/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DE L’EXERCICE</a:t>
            </a:r>
            <a:endParaRPr lang="id-ID" sz="7200" spc="-15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E08CDDB-FEF9-DBCA-E610-36C98D02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51" y="189371"/>
            <a:ext cx="1821011" cy="458329"/>
          </a:xfrm>
          <a:prstGeom prst="rect">
            <a:avLst/>
          </a:prstGeom>
        </p:spPr>
      </p:pic>
      <p:cxnSp>
        <p:nvCxnSpPr>
          <p:cNvPr id="4" name="Straight Connector 12">
            <a:extLst>
              <a:ext uri="{FF2B5EF4-FFF2-40B4-BE49-F238E27FC236}">
                <a16:creationId xmlns:a16="http://schemas.microsoft.com/office/drawing/2014/main" id="{8096F3EB-A42B-1BEA-E65B-1DDF32157E75}"/>
              </a:ext>
            </a:extLst>
          </p:cNvPr>
          <p:cNvCxnSpPr>
            <a:cxnSpLocks/>
          </p:cNvCxnSpPr>
          <p:nvPr/>
        </p:nvCxnSpPr>
        <p:spPr>
          <a:xfrm flipV="1">
            <a:off x="5075853" y="4688806"/>
            <a:ext cx="2463282" cy="8657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85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CFDBD-497E-CB8F-EBF9-274E3C74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94DF4E4-66B2-79B9-A82F-FCD52096F824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8FEA026D-BB7A-2761-ADAF-E4DE00435EC0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AD10B-985F-77C4-5286-75EAD4B43B1E}"/>
              </a:ext>
            </a:extLst>
          </p:cNvPr>
          <p:cNvSpPr txBox="1"/>
          <p:nvPr/>
        </p:nvSpPr>
        <p:spPr>
          <a:xfrm>
            <a:off x="1020681" y="500601"/>
            <a:ext cx="1015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Acteurs</a:t>
            </a:r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et missions</a:t>
            </a:r>
            <a:endParaRPr lang="id-ID" sz="4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69FF-C6B6-4714-C4F4-9094EF5C4E59}"/>
              </a:ext>
            </a:extLst>
          </p:cNvPr>
          <p:cNvSpPr txBox="1"/>
          <p:nvPr/>
        </p:nvSpPr>
        <p:spPr>
          <a:xfrm>
            <a:off x="2164032" y="2343265"/>
            <a:ext cx="83560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+mj-lt"/>
              </a:rPr>
              <a:t>Animateur :</a:t>
            </a:r>
            <a:br>
              <a:rPr lang="en-US" sz="2000" dirty="0">
                <a:solidFill>
                  <a:schemeClr val="tx2"/>
                </a:solidFill>
                <a:latin typeface="+mj-lt"/>
              </a:rPr>
            </a:br>
            <a:r>
              <a:rPr lang="fr-FR" sz="1400" dirty="0">
                <a:solidFill>
                  <a:schemeClr val="accent6"/>
                </a:solidFill>
              </a:rPr>
              <a:t>il met en action le scénario, les informations données doivent susciter une réaction / action des participants.</a:t>
            </a:r>
            <a:endParaRPr lang="en-ID" dirty="0">
              <a:solidFill>
                <a:schemeClr val="accent6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53828-F032-B3CD-9DDA-6A60DCA91340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3807E9-B435-E3AE-EA47-6B2BCC3B4B4C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A32302-4771-D068-3961-574599CACB9B}"/>
              </a:ext>
            </a:extLst>
          </p:cNvPr>
          <p:cNvSpPr txBox="1"/>
          <p:nvPr/>
        </p:nvSpPr>
        <p:spPr>
          <a:xfrm>
            <a:off x="2164032" y="3366914"/>
            <a:ext cx="84294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+mj-lt"/>
              </a:rPr>
              <a:t>O</a:t>
            </a:r>
            <a:r>
              <a:rPr lang="id-ID" sz="2000" dirty="0">
                <a:solidFill>
                  <a:srgbClr val="C00000"/>
                </a:solidFill>
                <a:latin typeface="+mj-lt"/>
              </a:rPr>
              <a:t>bservateur</a:t>
            </a:r>
            <a:r>
              <a:rPr lang="fr-FR" sz="2000" dirty="0">
                <a:solidFill>
                  <a:srgbClr val="C00000"/>
                </a:solidFill>
                <a:latin typeface="+mj-lt"/>
              </a:rPr>
              <a:t> : </a:t>
            </a:r>
            <a:br>
              <a:rPr lang="fr-FR" sz="2000" dirty="0">
                <a:latin typeface="+mj-lt"/>
              </a:rPr>
            </a:br>
            <a:r>
              <a:rPr lang="fr-FR" sz="1400" dirty="0">
                <a:solidFill>
                  <a:schemeClr val="accent6"/>
                </a:solidFill>
              </a:rPr>
              <a:t>il apporte un regard extérieur à l’exercice et relève les points positifs et axes d’amélioration selon les objectifs de l’exercice.</a:t>
            </a:r>
          </a:p>
          <a:p>
            <a:r>
              <a:rPr lang="fr-FR" sz="1400" dirty="0">
                <a:solidFill>
                  <a:schemeClr val="accent6"/>
                </a:solidFill>
              </a:rPr>
              <a:t>Il n’intervient pas dans le déroulement de l’exercice.</a:t>
            </a:r>
            <a:endParaRPr lang="id-ID" sz="2000" dirty="0">
              <a:latin typeface="+mj-lt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EF34C56-599F-DA92-B39C-0E53070F68DC}"/>
              </a:ext>
            </a:extLst>
          </p:cNvPr>
          <p:cNvGrpSpPr/>
          <p:nvPr/>
        </p:nvGrpSpPr>
        <p:grpSpPr>
          <a:xfrm>
            <a:off x="1532946" y="3345611"/>
            <a:ext cx="457360" cy="457360"/>
            <a:chOff x="3109565" y="3038812"/>
            <a:chExt cx="457360" cy="45736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3B4462-1CFA-2D49-6E99-17ECFB7A67C5}"/>
                </a:ext>
              </a:extLst>
            </p:cNvPr>
            <p:cNvSpPr/>
            <p:nvPr/>
          </p:nvSpPr>
          <p:spPr>
            <a:xfrm>
              <a:off x="3109565" y="3038812"/>
              <a:ext cx="457360" cy="4573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D58936B-D3E8-053A-4E6E-0310C6C12EA7}"/>
                </a:ext>
              </a:extLst>
            </p:cNvPr>
            <p:cNvSpPr/>
            <p:nvPr/>
          </p:nvSpPr>
          <p:spPr>
            <a:xfrm>
              <a:off x="3248547" y="3169909"/>
              <a:ext cx="179396" cy="195167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D55263A-3AED-D6EB-F5E0-9F95959F206D}"/>
              </a:ext>
            </a:extLst>
          </p:cNvPr>
          <p:cNvSpPr txBox="1"/>
          <p:nvPr/>
        </p:nvSpPr>
        <p:spPr>
          <a:xfrm>
            <a:off x="2164032" y="4699951"/>
            <a:ext cx="84294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latin typeface="+mj-lt"/>
              </a:rPr>
              <a:t>Participants :</a:t>
            </a: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ils s’adaptent à la situation de crise fictive déroulée par l’animateur en utilisant des moyens de communication et procédures opérationnelles habituellement utilisées dans la structure (si elles existent).</a:t>
            </a:r>
          </a:p>
          <a:p>
            <a:endParaRPr lang="fr-FR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Ils peuvent donner des réponses oralement sur les actions à mettre en place ou être amenés à réaliser des actions au sein de la structure.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CE74DC7-6EDC-5F7E-5B3B-E0BC60968D2B}"/>
              </a:ext>
            </a:extLst>
          </p:cNvPr>
          <p:cNvGrpSpPr/>
          <p:nvPr/>
        </p:nvGrpSpPr>
        <p:grpSpPr>
          <a:xfrm>
            <a:off x="1532946" y="4678648"/>
            <a:ext cx="457360" cy="457360"/>
            <a:chOff x="3109565" y="4472512"/>
            <a:chExt cx="457360" cy="45736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693BA27-D75C-7A89-6014-6A468FA7C3F8}"/>
                </a:ext>
              </a:extLst>
            </p:cNvPr>
            <p:cNvSpPr/>
            <p:nvPr/>
          </p:nvSpPr>
          <p:spPr>
            <a:xfrm>
              <a:off x="3109565" y="4472512"/>
              <a:ext cx="457360" cy="4573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D473426-EC3F-C1D4-CA9C-DDA9A338AD52}"/>
                </a:ext>
              </a:extLst>
            </p:cNvPr>
            <p:cNvSpPr/>
            <p:nvPr/>
          </p:nvSpPr>
          <p:spPr>
            <a:xfrm>
              <a:off x="3248547" y="4603609"/>
              <a:ext cx="179396" cy="195167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6257ACC0-C723-B852-61CA-CCB7962A53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32361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0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BB42D-5CD0-6BFB-179D-B74C5CAC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personne, mur, habits, tableau blanc&#10;&#10;Description générée automatiquement">
            <a:extLst>
              <a:ext uri="{FF2B5EF4-FFF2-40B4-BE49-F238E27FC236}">
                <a16:creationId xmlns:a16="http://schemas.microsoft.com/office/drawing/2014/main" id="{EC0192C4-E3E2-69CA-58D3-DE8A2EC1AF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1" r="14411"/>
          <a:stretch>
            <a:fillRect/>
          </a:stretch>
        </p:blipFill>
        <p:spPr/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259EA04-3952-6A2B-01BB-AADF9BB476BE}"/>
              </a:ext>
            </a:extLst>
          </p:cNvPr>
          <p:cNvSpPr/>
          <p:nvPr/>
        </p:nvSpPr>
        <p:spPr>
          <a:xfrm>
            <a:off x="-220152" y="1200150"/>
            <a:ext cx="8183052" cy="4457700"/>
          </a:xfrm>
          <a:custGeom>
            <a:avLst/>
            <a:gdLst>
              <a:gd name="connsiteX0" fmla="*/ 0 w 8183052"/>
              <a:gd name="connsiteY0" fmla="*/ 0 h 4457700"/>
              <a:gd name="connsiteX1" fmla="*/ 7821087 w 8183052"/>
              <a:gd name="connsiteY1" fmla="*/ 0 h 4457700"/>
              <a:gd name="connsiteX2" fmla="*/ 8183052 w 8183052"/>
              <a:gd name="connsiteY2" fmla="*/ 361965 h 4457700"/>
              <a:gd name="connsiteX3" fmla="*/ 8183052 w 8183052"/>
              <a:gd name="connsiteY3" fmla="*/ 4095735 h 4457700"/>
              <a:gd name="connsiteX4" fmla="*/ 7821087 w 8183052"/>
              <a:gd name="connsiteY4" fmla="*/ 4457700 h 4457700"/>
              <a:gd name="connsiteX5" fmla="*/ 0 w 8183052"/>
              <a:gd name="connsiteY5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83052" h="4457700">
                <a:moveTo>
                  <a:pt x="0" y="0"/>
                </a:moveTo>
                <a:lnTo>
                  <a:pt x="7821087" y="0"/>
                </a:lnTo>
                <a:cubicBezTo>
                  <a:pt x="8020995" y="0"/>
                  <a:pt x="8183052" y="162057"/>
                  <a:pt x="8183052" y="361965"/>
                </a:cubicBezTo>
                <a:lnTo>
                  <a:pt x="8183052" y="4095735"/>
                </a:lnTo>
                <a:cubicBezTo>
                  <a:pt x="8183052" y="4295643"/>
                  <a:pt x="8020995" y="4457700"/>
                  <a:pt x="7821087" y="4457700"/>
                </a:cubicBezTo>
                <a:lnTo>
                  <a:pt x="0" y="4457700"/>
                </a:ln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EB45364-D4E4-9B31-465E-3BA3BB1B2AF6}"/>
              </a:ext>
            </a:extLst>
          </p:cNvPr>
          <p:cNvSpPr txBox="1"/>
          <p:nvPr/>
        </p:nvSpPr>
        <p:spPr>
          <a:xfrm>
            <a:off x="560572" y="2295294"/>
            <a:ext cx="7130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800" b="1" spc="4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z="7200" b="0" spc="-150" dirty="0">
                <a:solidFill>
                  <a:schemeClr val="bg2">
                    <a:lumMod val="50000"/>
                  </a:schemeClr>
                </a:solidFill>
              </a:rPr>
              <a:t>Des questions ?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47C1940-3912-D6AD-A213-CEF5A0B7B6C8}"/>
              </a:ext>
            </a:extLst>
          </p:cNvPr>
          <p:cNvSpPr/>
          <p:nvPr/>
        </p:nvSpPr>
        <p:spPr>
          <a:xfrm>
            <a:off x="2867096" y="4695862"/>
            <a:ext cx="4823661" cy="664150"/>
          </a:xfrm>
          <a:prstGeom prst="roundRect">
            <a:avLst>
              <a:gd name="adj" fmla="val 23775"/>
            </a:avLst>
          </a:prstGeom>
          <a:solidFill>
            <a:srgbClr val="FFC000"/>
          </a:solidFill>
          <a:ln>
            <a:noFill/>
          </a:ln>
          <a:effectLst>
            <a:outerShdw blurRad="495300" dist="368300" dir="2700000" sx="82000" sy="82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1F3CAD-24D0-8230-9DD9-5E8F8F9EA967}"/>
              </a:ext>
            </a:extLst>
          </p:cNvPr>
          <p:cNvSpPr txBox="1"/>
          <p:nvPr/>
        </p:nvSpPr>
        <p:spPr>
          <a:xfrm>
            <a:off x="2929625" y="4735549"/>
            <a:ext cx="4237758" cy="584775"/>
          </a:xfrm>
          <a:prstGeom prst="rect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/>
            <a:r>
              <a:rPr lang="fr-FR" sz="1600" dirty="0">
                <a:solidFill>
                  <a:schemeClr val="accent5"/>
                </a:solidFill>
                <a:latin typeface="+mn-lt"/>
              </a:rPr>
              <a:t>C’EST PARTI ! </a:t>
            </a:r>
            <a:br>
              <a:rPr lang="fr-FR" sz="1600" dirty="0">
                <a:solidFill>
                  <a:schemeClr val="accent5"/>
                </a:solidFill>
                <a:latin typeface="+mn-lt"/>
              </a:rPr>
            </a:br>
            <a:r>
              <a:rPr lang="fr-FR" sz="1600" dirty="0">
                <a:solidFill>
                  <a:schemeClr val="accent5"/>
                </a:solidFill>
                <a:latin typeface="+mn-lt"/>
              </a:rPr>
              <a:t>L’EXERCICE COMMENCE MAINTENANT 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AD91EF4-0092-B8E6-CB6C-418418FC095D}"/>
              </a:ext>
            </a:extLst>
          </p:cNvPr>
          <p:cNvSpPr/>
          <p:nvPr/>
        </p:nvSpPr>
        <p:spPr>
          <a:xfrm>
            <a:off x="7240295" y="4873895"/>
            <a:ext cx="308087" cy="30808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69989ED-732C-1953-0206-CD0632B67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24057"/>
            <a:ext cx="1821011" cy="458329"/>
          </a:xfrm>
          <a:prstGeom prst="rect">
            <a:avLst/>
          </a:prstGeom>
        </p:spPr>
      </p:pic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190B2F17-76EE-815C-264F-F0D3DD3C26D9}"/>
              </a:ext>
            </a:extLst>
          </p:cNvPr>
          <p:cNvCxnSpPr>
            <a:cxnSpLocks/>
          </p:cNvCxnSpPr>
          <p:nvPr/>
        </p:nvCxnSpPr>
        <p:spPr>
          <a:xfrm>
            <a:off x="1912776" y="3574298"/>
            <a:ext cx="2967134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77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472F0-0BEB-A097-1CDB-36A0C08D9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9096C6B0-D470-9619-208E-0784CEAB5C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A9F5912B-CD55-FABD-9849-9556202F55DE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49EB7AAC-F098-D7CA-09F4-7394296068B5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83FC70D-C15E-8162-E059-58B214E2403B}"/>
              </a:ext>
            </a:extLst>
          </p:cNvPr>
          <p:cNvSpPr txBox="1"/>
          <p:nvPr/>
        </p:nvSpPr>
        <p:spPr>
          <a:xfrm>
            <a:off x="2324100" y="2943136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SCÉNARIO</a:t>
            </a:r>
            <a:endParaRPr lang="id-ID" sz="7200" spc="-15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566005E-792A-E1EC-AB43-67274321C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35" y="86734"/>
            <a:ext cx="1821011" cy="458329"/>
          </a:xfrm>
          <a:prstGeom prst="rect">
            <a:avLst/>
          </a:prstGeom>
        </p:spPr>
      </p:pic>
      <p:cxnSp>
        <p:nvCxnSpPr>
          <p:cNvPr id="4" name="Straight Connector 12">
            <a:extLst>
              <a:ext uri="{FF2B5EF4-FFF2-40B4-BE49-F238E27FC236}">
                <a16:creationId xmlns:a16="http://schemas.microsoft.com/office/drawing/2014/main" id="{7FB86C5B-8317-9D3B-5039-9C2EB9DC49E4}"/>
              </a:ext>
            </a:extLst>
          </p:cNvPr>
          <p:cNvCxnSpPr>
            <a:cxnSpLocks/>
          </p:cNvCxnSpPr>
          <p:nvPr/>
        </p:nvCxnSpPr>
        <p:spPr>
          <a:xfrm>
            <a:off x="5093110" y="4143465"/>
            <a:ext cx="2210294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93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D2A96-E312-4CE6-A963-9ACCA12DE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A8E126-37F6-C2BA-81FF-4A12EFC38672}"/>
              </a:ext>
            </a:extLst>
          </p:cNvPr>
          <p:cNvCxnSpPr>
            <a:cxnSpLocks/>
          </p:cNvCxnSpPr>
          <p:nvPr/>
        </p:nvCxnSpPr>
        <p:spPr>
          <a:xfrm>
            <a:off x="1570650" y="2060149"/>
            <a:ext cx="649176" cy="0"/>
          </a:xfrm>
          <a:prstGeom prst="line">
            <a:avLst/>
          </a:prstGeom>
          <a:ln w="3810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CE01114-B0F5-8E7A-D8AB-DC837189553F}"/>
              </a:ext>
            </a:extLst>
          </p:cNvPr>
          <p:cNvSpPr/>
          <p:nvPr/>
        </p:nvSpPr>
        <p:spPr>
          <a:xfrm>
            <a:off x="1" y="1089354"/>
            <a:ext cx="1069295" cy="2674160"/>
          </a:xfrm>
          <a:custGeom>
            <a:avLst/>
            <a:gdLst>
              <a:gd name="connsiteX0" fmla="*/ 0 w 1069295"/>
              <a:gd name="connsiteY0" fmla="*/ 0 h 2674160"/>
              <a:gd name="connsiteX1" fmla="*/ 105567 w 1069295"/>
              <a:gd name="connsiteY1" fmla="*/ 27145 h 2674160"/>
              <a:gd name="connsiteX2" fmla="*/ 1069295 w 1069295"/>
              <a:gd name="connsiteY2" fmla="*/ 1337080 h 2674160"/>
              <a:gd name="connsiteX3" fmla="*/ 105567 w 1069295"/>
              <a:gd name="connsiteY3" fmla="*/ 2647016 h 2674160"/>
              <a:gd name="connsiteX4" fmla="*/ 0 w 1069295"/>
              <a:gd name="connsiteY4" fmla="*/ 2674160 h 26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95" h="2674160">
                <a:moveTo>
                  <a:pt x="0" y="0"/>
                </a:moveTo>
                <a:lnTo>
                  <a:pt x="105567" y="27145"/>
                </a:lnTo>
                <a:cubicBezTo>
                  <a:pt x="663902" y="200805"/>
                  <a:pt x="1069295" y="721600"/>
                  <a:pt x="1069295" y="1337080"/>
                </a:cubicBezTo>
                <a:cubicBezTo>
                  <a:pt x="1069295" y="1952560"/>
                  <a:pt x="663902" y="2473356"/>
                  <a:pt x="105567" y="2647016"/>
                </a:cubicBezTo>
                <a:lnTo>
                  <a:pt x="0" y="267416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Espace réservé pour une image  6" descr="Une image contenant personne, intérieur, habits, ordinateur portable&#10;&#10;Description générée automatiquement">
            <a:extLst>
              <a:ext uri="{FF2B5EF4-FFF2-40B4-BE49-F238E27FC236}">
                <a16:creationId xmlns:a16="http://schemas.microsoft.com/office/drawing/2014/main" id="{7A65C02B-A22B-6C11-73CE-B1D9374BD7E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8105"/>
          <a:stretch>
            <a:fillRect/>
          </a:stretch>
        </p:blipFill>
        <p:spPr>
          <a:xfrm>
            <a:off x="8424433" y="1"/>
            <a:ext cx="3767565" cy="299690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5F22A6-56A8-2097-9EDB-0B0147CEDF49}"/>
              </a:ext>
            </a:extLst>
          </p:cNvPr>
          <p:cNvSpPr txBox="1"/>
          <p:nvPr/>
        </p:nvSpPr>
        <p:spPr>
          <a:xfrm>
            <a:off x="1443038" y="613982"/>
            <a:ext cx="6744452" cy="126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Premières informations données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597DF-CE1A-D8B6-ABF5-C73A6023198B}"/>
              </a:ext>
            </a:extLst>
          </p:cNvPr>
          <p:cNvSpPr txBox="1"/>
          <p:nvPr/>
        </p:nvSpPr>
        <p:spPr>
          <a:xfrm>
            <a:off x="1170352" y="2216836"/>
            <a:ext cx="856477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marL="114300" indent="0" algn="l">
              <a:lnSpc>
                <a:spcPct val="100000"/>
              </a:lnSpc>
              <a:buNone/>
            </a:pPr>
            <a:r>
              <a:rPr lang="fr-FR" sz="1600" b="1" dirty="0">
                <a:solidFill>
                  <a:srgbClr val="002060"/>
                </a:solidFill>
              </a:rPr>
              <a:t>7h15</a:t>
            </a:r>
            <a:r>
              <a:rPr lang="fr-FR" sz="1600" dirty="0">
                <a:solidFill>
                  <a:srgbClr val="002060"/>
                </a:solidFill>
              </a:rPr>
              <a:t>, un mercredi matin, lors de la transmission entre l’équipe de nuit et l’IDE, une aide-soignante (AS) signale </a:t>
            </a:r>
          </a:p>
          <a:p>
            <a:pPr marL="114300" indent="0" algn="l">
              <a:lnSpc>
                <a:spcPct val="100000"/>
              </a:lnSpc>
              <a:buNone/>
            </a:pPr>
            <a:r>
              <a:rPr lang="fr-FR" sz="1600" dirty="0">
                <a:solidFill>
                  <a:srgbClr val="002060"/>
                </a:solidFill>
              </a:rPr>
              <a:t>3 cas de diarrhée dans son unité. Les résidents concernés se plaignent également de maux de ventre et de nausée, un a vomi.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Une autre AS signale une situation similaire dans son unité (6 cas de diarrhées avec nausées et/ou vomissements) d’autres résidents ont des douleurs abdominales.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Le détail a été tracé dans les transmissions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L’infirmière passe dans chaque unité, informe les AS présents et leur demande de lui signaler toute nouvelle diarrhée et vomissement sans attendre.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Elle débute la préparation des traitements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2060"/>
              </a:solidFill>
            </a:endParaRP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2060"/>
                </a:solidFill>
              </a:rPr>
              <a:t>8h30</a:t>
            </a:r>
            <a:r>
              <a:rPr lang="fr-FR" sz="1600" dirty="0">
                <a:solidFill>
                  <a:srgbClr val="002060"/>
                </a:solidFill>
              </a:rPr>
              <a:t>, à l’arrivée de l’IDEC, l’IDE lui signale les cas de la nuit ainsi que 4 nouveaux cas avec des symptômes similaires. 5 professionnels présents également la veille sont également touchés :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En poste : 2 AS, 1 ASH 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Ne pouvant pas venir et ayant prévenu par téléphone : l’animatrice et une AS</a:t>
            </a: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7796D369-C6E9-8F2E-86C4-175FFAA07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013" y="155653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7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0777-1B6B-AF1B-9C59-037E60433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personne, mur, habits, tableau blanc&#10;&#10;Description générée automatiquement">
            <a:extLst>
              <a:ext uri="{FF2B5EF4-FFF2-40B4-BE49-F238E27FC236}">
                <a16:creationId xmlns:a16="http://schemas.microsoft.com/office/drawing/2014/main" id="{6529286B-A3D5-813E-C8C4-656392DD4F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1" r="14411"/>
          <a:stretch>
            <a:fillRect/>
          </a:stretch>
        </p:blipFill>
        <p:spPr/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CAE3840-6B91-B627-C0F8-CE85C4FFDEF3}"/>
              </a:ext>
            </a:extLst>
          </p:cNvPr>
          <p:cNvSpPr/>
          <p:nvPr/>
        </p:nvSpPr>
        <p:spPr>
          <a:xfrm>
            <a:off x="-220152" y="1200150"/>
            <a:ext cx="8183052" cy="4457700"/>
          </a:xfrm>
          <a:custGeom>
            <a:avLst/>
            <a:gdLst>
              <a:gd name="connsiteX0" fmla="*/ 0 w 8183052"/>
              <a:gd name="connsiteY0" fmla="*/ 0 h 4457700"/>
              <a:gd name="connsiteX1" fmla="*/ 7821087 w 8183052"/>
              <a:gd name="connsiteY1" fmla="*/ 0 h 4457700"/>
              <a:gd name="connsiteX2" fmla="*/ 8183052 w 8183052"/>
              <a:gd name="connsiteY2" fmla="*/ 361965 h 4457700"/>
              <a:gd name="connsiteX3" fmla="*/ 8183052 w 8183052"/>
              <a:gd name="connsiteY3" fmla="*/ 4095735 h 4457700"/>
              <a:gd name="connsiteX4" fmla="*/ 7821087 w 8183052"/>
              <a:gd name="connsiteY4" fmla="*/ 4457700 h 4457700"/>
              <a:gd name="connsiteX5" fmla="*/ 0 w 8183052"/>
              <a:gd name="connsiteY5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83052" h="4457700">
                <a:moveTo>
                  <a:pt x="0" y="0"/>
                </a:moveTo>
                <a:lnTo>
                  <a:pt x="7821087" y="0"/>
                </a:lnTo>
                <a:cubicBezTo>
                  <a:pt x="8020995" y="0"/>
                  <a:pt x="8183052" y="162057"/>
                  <a:pt x="8183052" y="361965"/>
                </a:cubicBezTo>
                <a:lnTo>
                  <a:pt x="8183052" y="4095735"/>
                </a:lnTo>
                <a:cubicBezTo>
                  <a:pt x="8183052" y="4295643"/>
                  <a:pt x="8020995" y="4457700"/>
                  <a:pt x="7821087" y="4457700"/>
                </a:cubicBezTo>
                <a:lnTo>
                  <a:pt x="0" y="44577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CC7610-DCBA-B73B-A746-38FA33BDF5DA}"/>
              </a:ext>
            </a:extLst>
          </p:cNvPr>
          <p:cNvSpPr txBox="1"/>
          <p:nvPr/>
        </p:nvSpPr>
        <p:spPr>
          <a:xfrm>
            <a:off x="560572" y="1991499"/>
            <a:ext cx="7130185" cy="1906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800" b="1" spc="450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lnSpc>
                <a:spcPts val="7000"/>
              </a:lnSpc>
            </a:pPr>
            <a:r>
              <a:rPr lang="fr-FR" sz="7200" b="0" spc="-150" dirty="0">
                <a:solidFill>
                  <a:schemeClr val="bg2">
                    <a:lumMod val="50000"/>
                  </a:schemeClr>
                </a:solidFill>
              </a:rPr>
              <a:t>Quelles sont vos premières actions ?</a:t>
            </a:r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9762FA2F-4F31-26B7-20EA-5B6A7FA7412E}"/>
              </a:ext>
            </a:extLst>
          </p:cNvPr>
          <p:cNvGrpSpPr/>
          <p:nvPr/>
        </p:nvGrpSpPr>
        <p:grpSpPr>
          <a:xfrm>
            <a:off x="7167537" y="4853732"/>
            <a:ext cx="523220" cy="523220"/>
            <a:chOff x="628650" y="4324350"/>
            <a:chExt cx="1104900" cy="1104900"/>
          </a:xfrm>
        </p:grpSpPr>
        <p:sp>
          <p:nvSpPr>
            <p:cNvPr id="6" name="Oval 23">
              <a:extLst>
                <a:ext uri="{FF2B5EF4-FFF2-40B4-BE49-F238E27FC236}">
                  <a16:creationId xmlns:a16="http://schemas.microsoft.com/office/drawing/2014/main" id="{A8E92603-2C47-4E44-64AC-FEB381CB28C9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17D222-B886-2C34-23CB-43E67A855E52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52D706E-903B-AE4C-05B3-DE31CC4E4E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344" y="0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0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0F57B-962A-C10A-1F24-1644F01D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252E095-9C8E-2823-A32F-2FE66ADC7F31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73DA9764-7F6E-4526-20CB-FEE42535F04C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1E5B2-78A1-13B6-7768-84CF55B7A5DE}"/>
              </a:ext>
            </a:extLst>
          </p:cNvPr>
          <p:cNvSpPr txBox="1"/>
          <p:nvPr/>
        </p:nvSpPr>
        <p:spPr>
          <a:xfrm>
            <a:off x="1020681" y="500601"/>
            <a:ext cx="1015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Professionnels à mobiliser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BC1963-1873-8BE1-229B-C751ABB93F3C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EFD7E8-9AD2-7975-F94D-9B7306CAB017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27534CCD-9AEF-895C-EE8C-382C03B3EB48}"/>
              </a:ext>
            </a:extLst>
          </p:cNvPr>
          <p:cNvGrpSpPr/>
          <p:nvPr/>
        </p:nvGrpSpPr>
        <p:grpSpPr>
          <a:xfrm>
            <a:off x="1525391" y="2321962"/>
            <a:ext cx="457360" cy="457360"/>
            <a:chOff x="628650" y="4324350"/>
            <a:chExt cx="1104900" cy="1104900"/>
          </a:xfrm>
        </p:grpSpPr>
        <p:sp>
          <p:nvSpPr>
            <p:cNvPr id="9" name="Oval 25">
              <a:extLst>
                <a:ext uri="{FF2B5EF4-FFF2-40B4-BE49-F238E27FC236}">
                  <a16:creationId xmlns:a16="http://schemas.microsoft.com/office/drawing/2014/main" id="{735E0EBE-82E0-D623-F7AA-13561F30802E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E5A162"/>
              </a:solidFill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22F137-0895-0090-154F-8E5B55E01042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17CDD14-6501-AB46-876C-17ACBE13B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27" y="42272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0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5117-E9AD-47B9-92AB-B49E524F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23907FE-45D9-130D-7379-41EC929E5901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8584B452-7DBD-6A8C-8D0B-2C084950D1CC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E295D-DB52-A4EE-8B2C-CB35D6E5B30F}"/>
              </a:ext>
            </a:extLst>
          </p:cNvPr>
          <p:cNvSpPr txBox="1"/>
          <p:nvPr/>
        </p:nvSpPr>
        <p:spPr>
          <a:xfrm>
            <a:off x="2" y="500601"/>
            <a:ext cx="1219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Actions à mettre en place et par qui 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9B5C48-45C4-8EE5-8ABD-5469B46DDE9F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C5CBEF-1A56-098D-EE16-BE6434F251CC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AF12F073-F46E-69FF-D329-E2D6C6925FC2}"/>
              </a:ext>
            </a:extLst>
          </p:cNvPr>
          <p:cNvGrpSpPr/>
          <p:nvPr/>
        </p:nvGrpSpPr>
        <p:grpSpPr>
          <a:xfrm>
            <a:off x="1525391" y="2321962"/>
            <a:ext cx="457360" cy="457360"/>
            <a:chOff x="628650" y="4324350"/>
            <a:chExt cx="1104900" cy="1104900"/>
          </a:xfrm>
        </p:grpSpPr>
        <p:sp>
          <p:nvSpPr>
            <p:cNvPr id="9" name="Oval 25">
              <a:extLst>
                <a:ext uri="{FF2B5EF4-FFF2-40B4-BE49-F238E27FC236}">
                  <a16:creationId xmlns:a16="http://schemas.microsoft.com/office/drawing/2014/main" id="{9BA6F9C8-D16C-704A-B620-99A9EB08EA2F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A39955-8249-72F3-C304-445CE808B4BD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8D9FB44-1F66-7F51-FCEE-A1BAB1F4B6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42272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3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6">
            <a:extLst>
              <a:ext uri="{FF2B5EF4-FFF2-40B4-BE49-F238E27FC236}">
                <a16:creationId xmlns:a16="http://schemas.microsoft.com/office/drawing/2014/main" id="{98034ADC-D55C-C658-6F7E-149B6B6EE1F3}"/>
              </a:ext>
            </a:extLst>
          </p:cNvPr>
          <p:cNvSpPr/>
          <p:nvPr/>
        </p:nvSpPr>
        <p:spPr>
          <a:xfrm>
            <a:off x="963627" y="5988151"/>
            <a:ext cx="2579207" cy="631259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/>
              <a:t>IDE, IDEC/CDS, médecin salarié ou libéral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6A7E93C-1D65-0E64-52BD-A9305DA253C8}"/>
              </a:ext>
            </a:extLst>
          </p:cNvPr>
          <p:cNvSpPr/>
          <p:nvPr/>
        </p:nvSpPr>
        <p:spPr>
          <a:xfrm rot="10800000">
            <a:off x="2667000" y="-9190"/>
            <a:ext cx="6858000" cy="3438190"/>
          </a:xfrm>
          <a:custGeom>
            <a:avLst/>
            <a:gdLst>
              <a:gd name="connsiteX0" fmla="*/ 1336589 w 2673178"/>
              <a:gd name="connsiteY0" fmla="*/ 0 h 1340171"/>
              <a:gd name="connsiteX1" fmla="*/ 2673178 w 2673178"/>
              <a:gd name="connsiteY1" fmla="*/ 1336589 h 1340171"/>
              <a:gd name="connsiteX2" fmla="*/ 2672997 w 2673178"/>
              <a:gd name="connsiteY2" fmla="*/ 1340171 h 1340171"/>
              <a:gd name="connsiteX3" fmla="*/ 2145980 w 2673178"/>
              <a:gd name="connsiteY3" fmla="*/ 1340171 h 1340171"/>
              <a:gd name="connsiteX4" fmla="*/ 2146161 w 2673178"/>
              <a:gd name="connsiteY4" fmla="*/ 1336589 h 1340171"/>
              <a:gd name="connsiteX5" fmla="*/ 1336589 w 2673178"/>
              <a:gd name="connsiteY5" fmla="*/ 527017 h 1340171"/>
              <a:gd name="connsiteX6" fmla="*/ 527017 w 2673178"/>
              <a:gd name="connsiteY6" fmla="*/ 1336589 h 1340171"/>
              <a:gd name="connsiteX7" fmla="*/ 527198 w 2673178"/>
              <a:gd name="connsiteY7" fmla="*/ 1340171 h 1340171"/>
              <a:gd name="connsiteX8" fmla="*/ 181 w 2673178"/>
              <a:gd name="connsiteY8" fmla="*/ 1340171 h 1340171"/>
              <a:gd name="connsiteX9" fmla="*/ 0 w 2673178"/>
              <a:gd name="connsiteY9" fmla="*/ 1336589 h 1340171"/>
              <a:gd name="connsiteX10" fmla="*/ 1336589 w 2673178"/>
              <a:gd name="connsiteY10" fmla="*/ 0 h 134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3178" h="1340171">
                <a:moveTo>
                  <a:pt x="1336589" y="0"/>
                </a:moveTo>
                <a:cubicBezTo>
                  <a:pt x="2074767" y="0"/>
                  <a:pt x="2673178" y="598411"/>
                  <a:pt x="2673178" y="1336589"/>
                </a:cubicBezTo>
                <a:lnTo>
                  <a:pt x="2672997" y="1340171"/>
                </a:lnTo>
                <a:lnTo>
                  <a:pt x="2145980" y="1340171"/>
                </a:lnTo>
                <a:lnTo>
                  <a:pt x="2146161" y="1336589"/>
                </a:lnTo>
                <a:cubicBezTo>
                  <a:pt x="2146161" y="889475"/>
                  <a:pt x="1783703" y="527017"/>
                  <a:pt x="1336589" y="527017"/>
                </a:cubicBezTo>
                <a:cubicBezTo>
                  <a:pt x="889475" y="527017"/>
                  <a:pt x="527017" y="889475"/>
                  <a:pt x="527017" y="1336589"/>
                </a:cubicBezTo>
                <a:lnTo>
                  <a:pt x="527198" y="1340171"/>
                </a:lnTo>
                <a:lnTo>
                  <a:pt x="181" y="1340171"/>
                </a:lnTo>
                <a:lnTo>
                  <a:pt x="0" y="1336589"/>
                </a:lnTo>
                <a:cubicBezTo>
                  <a:pt x="0" y="598411"/>
                  <a:pt x="598411" y="0"/>
                  <a:pt x="133658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B0FF0-01B1-675A-9507-5EEF907C823F}"/>
              </a:ext>
            </a:extLst>
          </p:cNvPr>
          <p:cNvSpPr txBox="1"/>
          <p:nvPr/>
        </p:nvSpPr>
        <p:spPr>
          <a:xfrm>
            <a:off x="1195139" y="434925"/>
            <a:ext cx="9801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 spc="-150">
                <a:gradFill>
                  <a:gsLst>
                    <a:gs pos="100000">
                      <a:schemeClr val="accent3"/>
                    </a:gs>
                    <a:gs pos="60000">
                      <a:schemeClr val="accent2"/>
                    </a:gs>
                    <a:gs pos="5000">
                      <a:schemeClr val="accent1"/>
                    </a:gs>
                  </a:gsLst>
                  <a:path path="circle">
                    <a:fillToRect r="100000" b="100000"/>
                  </a:path>
                </a:gradFill>
                <a:latin typeface="+mj-lt"/>
                <a:cs typeface="Sora ExtraBold" pitchFamily="2" charset="0"/>
              </a:defRPr>
            </a:lvl1pPr>
          </a:lstStyle>
          <a:p>
            <a:pPr algn="ctr"/>
            <a:r>
              <a:rPr lang="fr-FR" sz="6000" b="0" dirty="0">
                <a:solidFill>
                  <a:schemeClr val="bg2">
                    <a:lumMod val="50000"/>
                  </a:schemeClr>
                </a:solidFill>
              </a:rPr>
              <a:t>Actions attendues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B4A526B-C9B7-84A8-CA4E-B62329D32660}"/>
              </a:ext>
            </a:extLst>
          </p:cNvPr>
          <p:cNvGrpSpPr/>
          <p:nvPr/>
        </p:nvGrpSpPr>
        <p:grpSpPr>
          <a:xfrm>
            <a:off x="619853" y="1709904"/>
            <a:ext cx="3429000" cy="4065254"/>
            <a:chOff x="619853" y="2645976"/>
            <a:chExt cx="3429000" cy="4065254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65C63D7-1943-4379-271B-99AEF223B1EF}"/>
                </a:ext>
              </a:extLst>
            </p:cNvPr>
            <p:cNvSpPr/>
            <p:nvPr/>
          </p:nvSpPr>
          <p:spPr>
            <a:xfrm>
              <a:off x="619853" y="2645976"/>
              <a:ext cx="3429000" cy="4065254"/>
            </a:xfrm>
            <a:prstGeom prst="roundRect">
              <a:avLst>
                <a:gd name="adj" fmla="val 10556"/>
              </a:avLst>
            </a:prstGeom>
            <a:solidFill>
              <a:schemeClr val="bg1">
                <a:alpha val="5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50086F-2043-0883-7117-94C00F328443}"/>
                </a:ext>
              </a:extLst>
            </p:cNvPr>
            <p:cNvSpPr txBox="1"/>
            <p:nvPr/>
          </p:nvSpPr>
          <p:spPr>
            <a:xfrm>
              <a:off x="848028" y="2749421"/>
              <a:ext cx="29366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2000" b="1" dirty="0">
                  <a:solidFill>
                    <a:srgbClr val="C00000"/>
                  </a:solidFill>
                  <a:latin typeface="+mj-lt"/>
                  <a:cs typeface="Sora ExtraBold" pitchFamily="2" charset="0"/>
                </a:rPr>
                <a:t>1. Évaluer les personnes malades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83AF99B-AFCF-95BE-65BE-CD066EC00BB7}"/>
                </a:ext>
              </a:extLst>
            </p:cNvPr>
            <p:cNvSpPr txBox="1"/>
            <p:nvPr/>
          </p:nvSpPr>
          <p:spPr>
            <a:xfrm>
              <a:off x="1264404" y="3562313"/>
              <a:ext cx="2579207" cy="313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rgbClr val="282F4E"/>
                  </a:solidFill>
                  <a:latin typeface="+mj-lt"/>
                  <a:cs typeface="Archivo" pitchFamily="2" charset="0"/>
                </a:defRPr>
              </a:lvl1pPr>
            </a:lstStyle>
            <a:p>
              <a:pPr algn="l">
                <a:lnSpc>
                  <a:spcPct val="130000"/>
                </a:lnSpc>
              </a:pPr>
              <a:endParaRPr lang="fr-F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39A0B16-637A-7BF3-14D6-22094F8B9E27}"/>
                </a:ext>
              </a:extLst>
            </p:cNvPr>
            <p:cNvSpPr/>
            <p:nvPr/>
          </p:nvSpPr>
          <p:spPr>
            <a:xfrm>
              <a:off x="980939" y="3633946"/>
              <a:ext cx="185525" cy="1910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C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2897E8-6322-AE5D-8D62-2CFEC3167D91}"/>
                </a:ext>
              </a:extLst>
            </p:cNvPr>
            <p:cNvSpPr txBox="1"/>
            <p:nvPr/>
          </p:nvSpPr>
          <p:spPr>
            <a:xfrm>
              <a:off x="1226304" y="4638146"/>
              <a:ext cx="2579207" cy="313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rgbClr val="282F4E"/>
                  </a:solidFill>
                  <a:latin typeface="+mj-lt"/>
                  <a:cs typeface="Archivo" pitchFamily="2" charset="0"/>
                </a:defRPr>
              </a:lvl1pPr>
            </a:lstStyle>
            <a:p>
              <a:pPr algn="l">
                <a:lnSpc>
                  <a:spcPct val="130000"/>
                </a:lnSpc>
              </a:pPr>
              <a:endParaRPr lang="fr-FR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E97D97C-A465-4F7D-5661-3EC4F197F311}"/>
                </a:ext>
              </a:extLst>
            </p:cNvPr>
            <p:cNvSpPr/>
            <p:nvPr/>
          </p:nvSpPr>
          <p:spPr>
            <a:xfrm>
              <a:off x="963627" y="4662317"/>
              <a:ext cx="191069" cy="1910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0645293-B4E2-95BC-C484-3BC9BE580C2D}"/>
              </a:ext>
            </a:extLst>
          </p:cNvPr>
          <p:cNvSpPr/>
          <p:nvPr/>
        </p:nvSpPr>
        <p:spPr>
          <a:xfrm>
            <a:off x="8143147" y="1709904"/>
            <a:ext cx="3429000" cy="4065254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2674E3-6127-B0DF-D059-831D686A6322}"/>
              </a:ext>
            </a:extLst>
          </p:cNvPr>
          <p:cNvSpPr txBox="1"/>
          <p:nvPr/>
        </p:nvSpPr>
        <p:spPr>
          <a:xfrm>
            <a:off x="8389312" y="1890455"/>
            <a:ext cx="2936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2000" b="1" dirty="0">
                <a:solidFill>
                  <a:srgbClr val="C00000"/>
                </a:solidFill>
                <a:latin typeface="+mj-lt"/>
                <a:cs typeface="Sora ExtraBold" pitchFamily="2" charset="0"/>
              </a:rPr>
              <a:t>3. Déclencher la cellule de crise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4ADF4DC-1AD5-1D7A-F644-18965462D221}"/>
              </a:ext>
            </a:extLst>
          </p:cNvPr>
          <p:cNvSpPr/>
          <p:nvPr/>
        </p:nvSpPr>
        <p:spPr>
          <a:xfrm>
            <a:off x="8504233" y="2962699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FAD16D8-A0FC-DBE7-AC74-8F590CCF8D1F}"/>
              </a:ext>
            </a:extLst>
          </p:cNvPr>
          <p:cNvSpPr/>
          <p:nvPr/>
        </p:nvSpPr>
        <p:spPr>
          <a:xfrm>
            <a:off x="8504233" y="3399150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26410E4-DDDE-5D0A-6167-B3BFB7AD13B1}"/>
              </a:ext>
            </a:extLst>
          </p:cNvPr>
          <p:cNvSpPr/>
          <p:nvPr/>
        </p:nvSpPr>
        <p:spPr>
          <a:xfrm>
            <a:off x="8504233" y="4053188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F8E4B36-EE12-A4D7-7046-1A4427B9FA04}"/>
              </a:ext>
            </a:extLst>
          </p:cNvPr>
          <p:cNvGrpSpPr/>
          <p:nvPr/>
        </p:nvGrpSpPr>
        <p:grpSpPr>
          <a:xfrm>
            <a:off x="4381500" y="1709903"/>
            <a:ext cx="3429000" cy="4065255"/>
            <a:chOff x="4381500" y="2645975"/>
            <a:chExt cx="3429000" cy="4065255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FD1C9B5-10D3-98EB-43D2-09B85E2DA96B}"/>
                </a:ext>
              </a:extLst>
            </p:cNvPr>
            <p:cNvSpPr/>
            <p:nvPr/>
          </p:nvSpPr>
          <p:spPr>
            <a:xfrm>
              <a:off x="4381500" y="2645975"/>
              <a:ext cx="3429000" cy="4065255"/>
            </a:xfrm>
            <a:prstGeom prst="roundRect">
              <a:avLst>
                <a:gd name="adj" fmla="val 10556"/>
              </a:avLst>
            </a:prstGeom>
            <a:solidFill>
              <a:schemeClr val="bg1">
                <a:alpha val="5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36BE4A-B8CC-E108-9475-23D8505CCDF1}"/>
                </a:ext>
              </a:extLst>
            </p:cNvPr>
            <p:cNvSpPr txBox="1"/>
            <p:nvPr/>
          </p:nvSpPr>
          <p:spPr>
            <a:xfrm>
              <a:off x="4646426" y="2731826"/>
              <a:ext cx="293666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2000" b="1" dirty="0">
                  <a:solidFill>
                    <a:srgbClr val="C00000"/>
                  </a:solidFill>
                  <a:latin typeface="+mj-lt"/>
                  <a:cs typeface="Sora ExtraBold" pitchFamily="2" charset="0"/>
                </a:rPr>
                <a:t>2. Mettre en place des précautions complémentaires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B0B036A-388F-2FCA-0590-C2882C6B9EF2}"/>
                </a:ext>
              </a:extLst>
            </p:cNvPr>
            <p:cNvSpPr/>
            <p:nvPr/>
          </p:nvSpPr>
          <p:spPr>
            <a:xfrm>
              <a:off x="4742586" y="3730582"/>
              <a:ext cx="191069" cy="1910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FDEA66F-2EE6-600B-69BF-46175878BE54}"/>
                </a:ext>
              </a:extLst>
            </p:cNvPr>
            <p:cNvSpPr/>
            <p:nvPr/>
          </p:nvSpPr>
          <p:spPr>
            <a:xfrm>
              <a:off x="4742586" y="4391201"/>
              <a:ext cx="191069" cy="1910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3FDCAF0-11BE-2B13-6BEB-9F305CC62F53}"/>
                </a:ext>
              </a:extLst>
            </p:cNvPr>
            <p:cNvSpPr/>
            <p:nvPr/>
          </p:nvSpPr>
          <p:spPr>
            <a:xfrm>
              <a:off x="4725274" y="5288426"/>
              <a:ext cx="191069" cy="1910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284219B-56D9-28C6-4423-BC5CCDD9D661}"/>
                </a:ext>
              </a:extLst>
            </p:cNvPr>
            <p:cNvSpPr/>
            <p:nvPr/>
          </p:nvSpPr>
          <p:spPr>
            <a:xfrm>
              <a:off x="4725274" y="6111060"/>
              <a:ext cx="191069" cy="19106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Oval 55">
            <a:extLst>
              <a:ext uri="{FF2B5EF4-FFF2-40B4-BE49-F238E27FC236}">
                <a16:creationId xmlns:a16="http://schemas.microsoft.com/office/drawing/2014/main" id="{F6644492-7D10-66A8-B9FD-3BB216CE618F}"/>
              </a:ext>
            </a:extLst>
          </p:cNvPr>
          <p:cNvSpPr/>
          <p:nvPr/>
        </p:nvSpPr>
        <p:spPr>
          <a:xfrm>
            <a:off x="8504233" y="4472614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F2A3C673-DC44-06AA-A89F-CF631EC686FA}"/>
              </a:ext>
            </a:extLst>
          </p:cNvPr>
          <p:cNvSpPr/>
          <p:nvPr/>
        </p:nvSpPr>
        <p:spPr>
          <a:xfrm>
            <a:off x="963627" y="4614633"/>
            <a:ext cx="185525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BE469E79-1D35-437B-A022-39FCAE19D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425" y="35167"/>
            <a:ext cx="1821011" cy="45832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496D054-7F2C-F266-8F93-E5BD1168D23A}"/>
              </a:ext>
            </a:extLst>
          </p:cNvPr>
          <p:cNvSpPr txBox="1"/>
          <p:nvPr/>
        </p:nvSpPr>
        <p:spPr>
          <a:xfrm>
            <a:off x="1205490" y="2644080"/>
            <a:ext cx="275454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fr-FR" sz="1100" dirty="0"/>
              <a:t>Information des personnes malades, conseil de rester en chambre</a:t>
            </a:r>
          </a:p>
          <a:p>
            <a:pPr lvl="0" algn="l"/>
            <a:r>
              <a:rPr lang="fr-FR" sz="1100" dirty="0"/>
              <a:t>Surveillance clinique (tolérance, présence de sang dans les selles ?)</a:t>
            </a:r>
          </a:p>
          <a:p>
            <a:pPr lvl="0" algn="l"/>
            <a:r>
              <a:rPr lang="fr-FR" sz="1100" dirty="0"/>
              <a:t>Prise des constantes dont la température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81252F-E9D7-C2E2-FA21-1BD88BA85398}"/>
              </a:ext>
            </a:extLst>
          </p:cNvPr>
          <p:cNvSpPr txBox="1"/>
          <p:nvPr/>
        </p:nvSpPr>
        <p:spPr>
          <a:xfrm>
            <a:off x="1252535" y="3726245"/>
            <a:ext cx="25792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fr-FR" sz="1100" dirty="0"/>
              <a:t>Evaluation médicale prescription d’examen des selles </a:t>
            </a:r>
          </a:p>
          <a:p>
            <a:pPr lvl="0" algn="l"/>
            <a:r>
              <a:rPr lang="fr-FR" sz="1100" dirty="0"/>
              <a:t>Régime adapté pour les personnes malades </a:t>
            </a:r>
          </a:p>
        </p:txBody>
      </p:sp>
      <p:sp>
        <p:nvSpPr>
          <p:cNvPr id="24" name="Oval 14">
            <a:extLst>
              <a:ext uri="{FF2B5EF4-FFF2-40B4-BE49-F238E27FC236}">
                <a16:creationId xmlns:a16="http://schemas.microsoft.com/office/drawing/2014/main" id="{A09416E6-17EB-B164-D907-28B5B06A1962}"/>
              </a:ext>
            </a:extLst>
          </p:cNvPr>
          <p:cNvSpPr/>
          <p:nvPr/>
        </p:nvSpPr>
        <p:spPr>
          <a:xfrm>
            <a:off x="964869" y="5324409"/>
            <a:ext cx="185525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B122FA06-8B8F-732A-D19D-0793A234F9A1}"/>
              </a:ext>
            </a:extLst>
          </p:cNvPr>
          <p:cNvSpPr txBox="1"/>
          <p:nvPr/>
        </p:nvSpPr>
        <p:spPr>
          <a:xfrm>
            <a:off x="1205490" y="4546221"/>
            <a:ext cx="257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/>
            <a:r>
              <a:rPr lang="fr-FR" sz="1200" dirty="0"/>
              <a:t>Si possible éviction des professionnels touchés sinon mise à l’écart des soins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D9B6F81E-4BB8-B276-A9E6-BB5FFC53E457}"/>
              </a:ext>
            </a:extLst>
          </p:cNvPr>
          <p:cNvSpPr txBox="1"/>
          <p:nvPr/>
        </p:nvSpPr>
        <p:spPr>
          <a:xfrm>
            <a:off x="1214592" y="5103421"/>
            <a:ext cx="257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Signalement de nouveaux cas et traçabilité (ex courbe épidémique et signes cliniques)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E059CD98-F3E9-E8FE-DB78-FB0E9ACE2767}"/>
              </a:ext>
            </a:extLst>
          </p:cNvPr>
          <p:cNvSpPr txBox="1"/>
          <p:nvPr/>
        </p:nvSpPr>
        <p:spPr>
          <a:xfrm>
            <a:off x="954511" y="6072949"/>
            <a:ext cx="257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ctr"/>
            <a:r>
              <a:rPr lang="fr-FR" sz="1200" dirty="0">
                <a:solidFill>
                  <a:srgbClr val="0070C0"/>
                </a:solidFill>
              </a:rPr>
              <a:t>IDE, IDEC/CDS, médecin salarié ou libéral</a:t>
            </a:r>
          </a:p>
        </p:txBody>
      </p:sp>
      <p:sp>
        <p:nvSpPr>
          <p:cNvPr id="52" name="Rectangle: Rounded Corners 6">
            <a:extLst>
              <a:ext uri="{FF2B5EF4-FFF2-40B4-BE49-F238E27FC236}">
                <a16:creationId xmlns:a16="http://schemas.microsoft.com/office/drawing/2014/main" id="{161C3A50-EE8C-E900-CDE0-8DCE4BEB6F2C}"/>
              </a:ext>
            </a:extLst>
          </p:cNvPr>
          <p:cNvSpPr/>
          <p:nvPr/>
        </p:nvSpPr>
        <p:spPr>
          <a:xfrm>
            <a:off x="4646426" y="6018773"/>
            <a:ext cx="2579207" cy="631259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70C0"/>
                </a:solidFill>
                <a:latin typeface="+mj-lt"/>
              </a:rPr>
              <a:t>IDE, IDEC/CDS, chef de service, référent hébergement</a:t>
            </a:r>
          </a:p>
        </p:txBody>
      </p:sp>
      <p:sp>
        <p:nvSpPr>
          <p:cNvPr id="51" name="Rectangle: Rounded Corners 6">
            <a:extLst>
              <a:ext uri="{FF2B5EF4-FFF2-40B4-BE49-F238E27FC236}">
                <a16:creationId xmlns:a16="http://schemas.microsoft.com/office/drawing/2014/main" id="{1A4C17E5-7938-6845-9F3F-D80E3B559685}"/>
              </a:ext>
            </a:extLst>
          </p:cNvPr>
          <p:cNvSpPr/>
          <p:nvPr/>
        </p:nvSpPr>
        <p:spPr>
          <a:xfrm>
            <a:off x="8623084" y="6019188"/>
            <a:ext cx="2579207" cy="631259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70C0"/>
                </a:solidFill>
                <a:latin typeface="+mj-lt"/>
              </a:rPr>
              <a:t>Directeur, adjoint de direction, référent qualité, encadrement</a:t>
            </a:r>
          </a:p>
        </p:txBody>
      </p:sp>
      <p:sp>
        <p:nvSpPr>
          <p:cNvPr id="35" name="TextBox 28">
            <a:extLst>
              <a:ext uri="{FF2B5EF4-FFF2-40B4-BE49-F238E27FC236}">
                <a16:creationId xmlns:a16="http://schemas.microsoft.com/office/drawing/2014/main" id="{0DADAAF0-CBFD-ECA2-1C2E-CDF31B50D950}"/>
              </a:ext>
            </a:extLst>
          </p:cNvPr>
          <p:cNvSpPr txBox="1"/>
          <p:nvPr/>
        </p:nvSpPr>
        <p:spPr>
          <a:xfrm>
            <a:off x="5018348" y="2747715"/>
            <a:ext cx="2579207" cy="708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Précaution complémentaire contact </a:t>
            </a:r>
            <a:r>
              <a:rPr lang="fr-FR" sz="1200" strike="noStrike" dirty="0">
                <a:solidFill>
                  <a:schemeClr val="tx1"/>
                </a:solidFill>
              </a:rPr>
              <a:t>en complément des précautions standard</a:t>
            </a:r>
          </a:p>
        </p:txBody>
      </p:sp>
      <p:sp>
        <p:nvSpPr>
          <p:cNvPr id="43" name="TextBox 28">
            <a:extLst>
              <a:ext uri="{FF2B5EF4-FFF2-40B4-BE49-F238E27FC236}">
                <a16:creationId xmlns:a16="http://schemas.microsoft.com/office/drawing/2014/main" id="{54F6FD7B-A7E0-E8B5-E3F3-81D8B38E8726}"/>
              </a:ext>
            </a:extLst>
          </p:cNvPr>
          <p:cNvSpPr txBox="1"/>
          <p:nvPr/>
        </p:nvSpPr>
        <p:spPr>
          <a:xfrm>
            <a:off x="5010188" y="3413260"/>
            <a:ext cx="2579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/>
            <a:r>
              <a:rPr lang="fr-FR" sz="1200" dirty="0"/>
              <a:t>Renforcement de l’hygiène des locaux (environnement des cas et parties communes), renforcement du </a:t>
            </a:r>
            <a:r>
              <a:rPr lang="fr-FR" sz="1200" dirty="0">
                <a:solidFill>
                  <a:schemeClr val="tx1"/>
                </a:solidFill>
              </a:rPr>
              <a:t>bionettoyage</a:t>
            </a:r>
            <a:r>
              <a:rPr lang="fr-FR" sz="1200" dirty="0"/>
              <a:t> des surfaces </a:t>
            </a:r>
          </a:p>
        </p:txBody>
      </p:sp>
      <p:sp>
        <p:nvSpPr>
          <p:cNvPr id="44" name="TextBox 28">
            <a:extLst>
              <a:ext uri="{FF2B5EF4-FFF2-40B4-BE49-F238E27FC236}">
                <a16:creationId xmlns:a16="http://schemas.microsoft.com/office/drawing/2014/main" id="{AE53C6AA-5135-37C7-0755-B14AFD964FA8}"/>
              </a:ext>
            </a:extLst>
          </p:cNvPr>
          <p:cNvSpPr txBox="1"/>
          <p:nvPr/>
        </p:nvSpPr>
        <p:spPr>
          <a:xfrm>
            <a:off x="4968773" y="4281019"/>
            <a:ext cx="2579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Information des professionnels, rappel des mesures barrières</a:t>
            </a:r>
          </a:p>
          <a:p>
            <a:pPr lvl="0" algn="l"/>
            <a:r>
              <a:rPr lang="fr-FR" sz="1200" dirty="0"/>
              <a:t>Gestion des excréta et gestion du linge</a:t>
            </a:r>
          </a:p>
          <a:p>
            <a:pPr lvl="0" algn="l"/>
            <a:r>
              <a:rPr lang="fr-FR" sz="1200" dirty="0"/>
              <a:t>Mise à disposition du matériel (EPI)</a:t>
            </a:r>
          </a:p>
        </p:txBody>
      </p:sp>
      <p:sp>
        <p:nvSpPr>
          <p:cNvPr id="46" name="TextBox 28">
            <a:extLst>
              <a:ext uri="{FF2B5EF4-FFF2-40B4-BE49-F238E27FC236}">
                <a16:creationId xmlns:a16="http://schemas.microsoft.com/office/drawing/2014/main" id="{B5F9E6EF-1ED6-30CC-E602-53F83847E804}"/>
              </a:ext>
            </a:extLst>
          </p:cNvPr>
          <p:cNvSpPr txBox="1"/>
          <p:nvPr/>
        </p:nvSpPr>
        <p:spPr>
          <a:xfrm>
            <a:off x="4968773" y="5128827"/>
            <a:ext cx="257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Evaluation des stocks mobilisables (SHA, EPI, produit d’entretien, protections/changes)</a:t>
            </a:r>
            <a:endParaRPr lang="fr-FR" sz="1100" dirty="0"/>
          </a:p>
        </p:txBody>
      </p:sp>
      <p:sp>
        <p:nvSpPr>
          <p:cNvPr id="47" name="TextBox 38">
            <a:extLst>
              <a:ext uri="{FF2B5EF4-FFF2-40B4-BE49-F238E27FC236}">
                <a16:creationId xmlns:a16="http://schemas.microsoft.com/office/drawing/2014/main" id="{249392FF-8002-7D48-04E2-C262CACAD9DD}"/>
              </a:ext>
            </a:extLst>
          </p:cNvPr>
          <p:cNvSpPr txBox="1"/>
          <p:nvPr/>
        </p:nvSpPr>
        <p:spPr>
          <a:xfrm>
            <a:off x="8778928" y="2867591"/>
            <a:ext cx="24233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100" dirty="0"/>
              <a:t>Alerte de la direction, présentation de la situation et des premières actions </a:t>
            </a:r>
          </a:p>
        </p:txBody>
      </p:sp>
      <p:sp>
        <p:nvSpPr>
          <p:cNvPr id="48" name="TextBox 38">
            <a:extLst>
              <a:ext uri="{FF2B5EF4-FFF2-40B4-BE49-F238E27FC236}">
                <a16:creationId xmlns:a16="http://schemas.microsoft.com/office/drawing/2014/main" id="{922FE53E-95FB-0310-4A57-71E76F4179FF}"/>
              </a:ext>
            </a:extLst>
          </p:cNvPr>
          <p:cNvSpPr txBox="1"/>
          <p:nvPr/>
        </p:nvSpPr>
        <p:spPr>
          <a:xfrm>
            <a:off x="8787698" y="3399150"/>
            <a:ext cx="24233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100" dirty="0"/>
              <a:t>Mobilisation de la cellule de crise</a:t>
            </a:r>
          </a:p>
        </p:txBody>
      </p:sp>
      <p:sp>
        <p:nvSpPr>
          <p:cNvPr id="50" name="TextBox 38">
            <a:extLst>
              <a:ext uri="{FF2B5EF4-FFF2-40B4-BE49-F238E27FC236}">
                <a16:creationId xmlns:a16="http://schemas.microsoft.com/office/drawing/2014/main" id="{5FA00634-B2F1-2411-2382-5A15DBBF0BA2}"/>
              </a:ext>
            </a:extLst>
          </p:cNvPr>
          <p:cNvSpPr txBox="1"/>
          <p:nvPr/>
        </p:nvSpPr>
        <p:spPr>
          <a:xfrm>
            <a:off x="8787698" y="4011668"/>
            <a:ext cx="24233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100" dirty="0"/>
              <a:t>Avertir le médecin du travail </a:t>
            </a:r>
          </a:p>
        </p:txBody>
      </p:sp>
      <p:sp>
        <p:nvSpPr>
          <p:cNvPr id="57" name="TextBox 38">
            <a:extLst>
              <a:ext uri="{FF2B5EF4-FFF2-40B4-BE49-F238E27FC236}">
                <a16:creationId xmlns:a16="http://schemas.microsoft.com/office/drawing/2014/main" id="{DEE6CFF7-4B53-8458-9B67-F4B4B571BE13}"/>
              </a:ext>
            </a:extLst>
          </p:cNvPr>
          <p:cNvSpPr txBox="1"/>
          <p:nvPr/>
        </p:nvSpPr>
        <p:spPr>
          <a:xfrm>
            <a:off x="8778927" y="4472614"/>
            <a:ext cx="24233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100" dirty="0"/>
              <a:t>Organisation d’une première réunion à 11H pour un premier bilan</a:t>
            </a:r>
          </a:p>
        </p:txBody>
      </p:sp>
    </p:spTree>
    <p:extLst>
      <p:ext uri="{BB962C8B-B14F-4D97-AF65-F5344CB8AC3E}">
        <p14:creationId xmlns:p14="http://schemas.microsoft.com/office/powerpoint/2010/main" val="4618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F1A9A-51D6-E141-9970-5E3EAC7E0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12B93A7B-13D8-7E6E-6C41-1BF83EFA02A5}"/>
              </a:ext>
            </a:extLst>
          </p:cNvPr>
          <p:cNvSpPr/>
          <p:nvPr/>
        </p:nvSpPr>
        <p:spPr>
          <a:xfrm>
            <a:off x="10303492" y="-612815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6E395C5-34B2-DA28-9407-EA33C2A52D5E}"/>
              </a:ext>
            </a:extLst>
          </p:cNvPr>
          <p:cNvSpPr/>
          <p:nvPr/>
        </p:nvSpPr>
        <p:spPr>
          <a:xfrm>
            <a:off x="6079993" y="653143"/>
            <a:ext cx="5518815" cy="5551714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CA0A45-89FE-D5CD-069C-542EB33C7E8E}"/>
              </a:ext>
            </a:extLst>
          </p:cNvPr>
          <p:cNvSpPr/>
          <p:nvPr/>
        </p:nvSpPr>
        <p:spPr>
          <a:xfrm>
            <a:off x="1050807" y="0"/>
            <a:ext cx="621641" cy="6858000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DAB40-D17C-9DEC-4D81-2781500FB41D}"/>
              </a:ext>
            </a:extLst>
          </p:cNvPr>
          <p:cNvSpPr/>
          <p:nvPr/>
        </p:nvSpPr>
        <p:spPr>
          <a:xfrm>
            <a:off x="0" y="0"/>
            <a:ext cx="10508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76">
            <a:extLst>
              <a:ext uri="{FF2B5EF4-FFF2-40B4-BE49-F238E27FC236}">
                <a16:creationId xmlns:a16="http://schemas.microsoft.com/office/drawing/2014/main" id="{91B18BC2-5555-0978-DF53-E9A606FC5951}"/>
              </a:ext>
            </a:extLst>
          </p:cNvPr>
          <p:cNvSpPr/>
          <p:nvPr/>
        </p:nvSpPr>
        <p:spPr>
          <a:xfrm>
            <a:off x="1672448" y="1640223"/>
            <a:ext cx="1953892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AFA97A-4F2B-AA66-5462-9F0A295A95C7}"/>
              </a:ext>
            </a:extLst>
          </p:cNvPr>
          <p:cNvSpPr txBox="1"/>
          <p:nvPr/>
        </p:nvSpPr>
        <p:spPr>
          <a:xfrm>
            <a:off x="1726006" y="1707813"/>
            <a:ext cx="1500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EPI</a:t>
            </a:r>
          </a:p>
        </p:txBody>
      </p:sp>
      <p:sp>
        <p:nvSpPr>
          <p:cNvPr id="6" name="Trapezoid 66">
            <a:extLst>
              <a:ext uri="{FF2B5EF4-FFF2-40B4-BE49-F238E27FC236}">
                <a16:creationId xmlns:a16="http://schemas.microsoft.com/office/drawing/2014/main" id="{3350BBEC-6513-7D93-C65E-63A852EFD6F5}"/>
              </a:ext>
            </a:extLst>
          </p:cNvPr>
          <p:cNvSpPr/>
          <p:nvPr/>
        </p:nvSpPr>
        <p:spPr>
          <a:xfrm rot="5400000" flipH="1">
            <a:off x="619518" y="1055243"/>
            <a:ext cx="1483673" cy="626690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864381 w 1677771"/>
              <a:gd name="connsiteY0" fmla="*/ 1797595 h 1797595"/>
              <a:gd name="connsiteX1" fmla="*/ 0 w 1677771"/>
              <a:gd name="connsiteY1" fmla="*/ 0 h 1797595"/>
              <a:gd name="connsiteX2" fmla="*/ 855276 w 1677771"/>
              <a:gd name="connsiteY2" fmla="*/ 793 h 1797595"/>
              <a:gd name="connsiteX3" fmla="*/ 1677771 w 1677771"/>
              <a:gd name="connsiteY3" fmla="*/ 1797595 h 1797595"/>
              <a:gd name="connsiteX4" fmla="*/ 864381 w 1677771"/>
              <a:gd name="connsiteY4" fmla="*/ 1797595 h 1797595"/>
              <a:gd name="connsiteX0" fmla="*/ 864381 w 1677771"/>
              <a:gd name="connsiteY0" fmla="*/ 1796802 h 1796802"/>
              <a:gd name="connsiteX1" fmla="*/ 0 w 1677771"/>
              <a:gd name="connsiteY1" fmla="*/ 11907 h 1796802"/>
              <a:gd name="connsiteX2" fmla="*/ 855276 w 1677771"/>
              <a:gd name="connsiteY2" fmla="*/ 0 h 1796802"/>
              <a:gd name="connsiteX3" fmla="*/ 1677771 w 1677771"/>
              <a:gd name="connsiteY3" fmla="*/ 1796802 h 1796802"/>
              <a:gd name="connsiteX4" fmla="*/ 864381 w 1677771"/>
              <a:gd name="connsiteY4" fmla="*/ 1796802 h 1796802"/>
              <a:gd name="connsiteX0" fmla="*/ 867554 w 1680944"/>
              <a:gd name="connsiteY0" fmla="*/ 1796802 h 1796802"/>
              <a:gd name="connsiteX1" fmla="*/ 0 w 1680944"/>
              <a:gd name="connsiteY1" fmla="*/ 34132 h 1796802"/>
              <a:gd name="connsiteX2" fmla="*/ 858449 w 1680944"/>
              <a:gd name="connsiteY2" fmla="*/ 0 h 1796802"/>
              <a:gd name="connsiteX3" fmla="*/ 1680944 w 1680944"/>
              <a:gd name="connsiteY3" fmla="*/ 1796802 h 1796802"/>
              <a:gd name="connsiteX4" fmla="*/ 867554 w 1680944"/>
              <a:gd name="connsiteY4" fmla="*/ 1796802 h 1796802"/>
              <a:gd name="connsiteX0" fmla="*/ 870729 w 1684119"/>
              <a:gd name="connsiteY0" fmla="*/ 1796802 h 1796802"/>
              <a:gd name="connsiteX1" fmla="*/ 0 w 1684119"/>
              <a:gd name="connsiteY1" fmla="*/ 11907 h 1796802"/>
              <a:gd name="connsiteX2" fmla="*/ 861624 w 1684119"/>
              <a:gd name="connsiteY2" fmla="*/ 0 h 1796802"/>
              <a:gd name="connsiteX3" fmla="*/ 1684119 w 1684119"/>
              <a:gd name="connsiteY3" fmla="*/ 1796802 h 1796802"/>
              <a:gd name="connsiteX4" fmla="*/ 870729 w 1684119"/>
              <a:gd name="connsiteY4" fmla="*/ 1796802 h 1796802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5077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9839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8070 h 1788070"/>
              <a:gd name="connsiteX1" fmla="*/ 0 w 1684119"/>
              <a:gd name="connsiteY1" fmla="*/ 3175 h 1788070"/>
              <a:gd name="connsiteX2" fmla="*/ 527458 w 1684119"/>
              <a:gd name="connsiteY2" fmla="*/ 0 h 1788070"/>
              <a:gd name="connsiteX3" fmla="*/ 1684119 w 1684119"/>
              <a:gd name="connsiteY3" fmla="*/ 1788070 h 1788070"/>
              <a:gd name="connsiteX4" fmla="*/ 870729 w 1684119"/>
              <a:gd name="connsiteY4" fmla="*/ 1788070 h 178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119" h="1788070">
                <a:moveTo>
                  <a:pt x="870729" y="1788070"/>
                </a:moveTo>
                <a:lnTo>
                  <a:pt x="0" y="3175"/>
                </a:lnTo>
                <a:lnTo>
                  <a:pt x="527458" y="0"/>
                </a:lnTo>
                <a:lnTo>
                  <a:pt x="1684119" y="1788070"/>
                </a:lnTo>
                <a:lnTo>
                  <a:pt x="870729" y="178807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3131C39-A911-BB13-1762-FCD782C20D4E}"/>
              </a:ext>
            </a:extLst>
          </p:cNvPr>
          <p:cNvGrpSpPr/>
          <p:nvPr/>
        </p:nvGrpSpPr>
        <p:grpSpPr>
          <a:xfrm>
            <a:off x="379413" y="626749"/>
            <a:ext cx="668598" cy="716582"/>
            <a:chOff x="550864" y="549273"/>
            <a:chExt cx="668598" cy="716582"/>
          </a:xfrm>
          <a:solidFill>
            <a:schemeClr val="bg2">
              <a:lumMod val="50000"/>
            </a:schemeClr>
          </a:solidFill>
        </p:grpSpPr>
        <p:sp>
          <p:nvSpPr>
            <p:cNvPr id="8" name="Rectangle: Single Corner Rounded 7">
              <a:extLst>
                <a:ext uri="{FF2B5EF4-FFF2-40B4-BE49-F238E27FC236}">
                  <a16:creationId xmlns:a16="http://schemas.microsoft.com/office/drawing/2014/main" id="{53B120CF-3015-40D3-1E08-6EFF374CAF0D}"/>
                </a:ext>
              </a:extLst>
            </p:cNvPr>
            <p:cNvSpPr/>
            <p:nvPr/>
          </p:nvSpPr>
          <p:spPr>
            <a:xfrm rot="16200000">
              <a:off x="526872" y="573265"/>
              <a:ext cx="716582" cy="668598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1D725A-4931-7B46-1E64-D32A1092A051}"/>
                </a:ext>
              </a:extLst>
            </p:cNvPr>
            <p:cNvSpPr txBox="1"/>
            <p:nvPr/>
          </p:nvSpPr>
          <p:spPr>
            <a:xfrm>
              <a:off x="593192" y="722897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01</a:t>
              </a:r>
            </a:p>
          </p:txBody>
        </p:sp>
      </p:grpSp>
      <p:sp>
        <p:nvSpPr>
          <p:cNvPr id="10" name="Pentagon 75">
            <a:extLst>
              <a:ext uri="{FF2B5EF4-FFF2-40B4-BE49-F238E27FC236}">
                <a16:creationId xmlns:a16="http://schemas.microsoft.com/office/drawing/2014/main" id="{58E1A496-46C1-290B-EFB1-AB253BA3588A}"/>
              </a:ext>
            </a:extLst>
          </p:cNvPr>
          <p:cNvSpPr/>
          <p:nvPr/>
        </p:nvSpPr>
        <p:spPr>
          <a:xfrm>
            <a:off x="1672448" y="2522282"/>
            <a:ext cx="2396443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863906-1B77-F0FE-3EDB-B59CD1E8E9EA}"/>
              </a:ext>
            </a:extLst>
          </p:cNvPr>
          <p:cNvSpPr txBox="1"/>
          <p:nvPr/>
        </p:nvSpPr>
        <p:spPr>
          <a:xfrm>
            <a:off x="1852069" y="2589872"/>
            <a:ext cx="2164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Produits d’entretien</a:t>
            </a:r>
          </a:p>
        </p:txBody>
      </p:sp>
      <p:sp>
        <p:nvSpPr>
          <p:cNvPr id="12" name="Trapezoid 66">
            <a:extLst>
              <a:ext uri="{FF2B5EF4-FFF2-40B4-BE49-F238E27FC236}">
                <a16:creationId xmlns:a16="http://schemas.microsoft.com/office/drawing/2014/main" id="{D9C0DC77-AB09-E956-0E81-6D31FC80F51C}"/>
              </a:ext>
            </a:extLst>
          </p:cNvPr>
          <p:cNvSpPr/>
          <p:nvPr/>
        </p:nvSpPr>
        <p:spPr>
          <a:xfrm rot="5400000" flipH="1">
            <a:off x="765944" y="2087433"/>
            <a:ext cx="1190821" cy="626688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9255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6302 w 1349692"/>
              <a:gd name="connsiteY0" fmla="*/ 1796802 h 1796802"/>
              <a:gd name="connsiteX1" fmla="*/ 0 w 1349692"/>
              <a:gd name="connsiteY1" fmla="*/ 4422 h 1796802"/>
              <a:gd name="connsiteX2" fmla="*/ 531216 w 1349692"/>
              <a:gd name="connsiteY2" fmla="*/ 0 h 1796802"/>
              <a:gd name="connsiteX3" fmla="*/ 1349692 w 1349692"/>
              <a:gd name="connsiteY3" fmla="*/ 1796802 h 1796802"/>
              <a:gd name="connsiteX4" fmla="*/ 536302 w 1349692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8313 w 1351703"/>
              <a:gd name="connsiteY0" fmla="*/ 1796802 h 1796802"/>
              <a:gd name="connsiteX1" fmla="*/ 0 w 1351703"/>
              <a:gd name="connsiteY1" fmla="*/ 4422 h 1796802"/>
              <a:gd name="connsiteX2" fmla="*/ 533227 w 1351703"/>
              <a:gd name="connsiteY2" fmla="*/ 0 h 1796802"/>
              <a:gd name="connsiteX3" fmla="*/ 1351703 w 1351703"/>
              <a:gd name="connsiteY3" fmla="*/ 1796802 h 1796802"/>
              <a:gd name="connsiteX4" fmla="*/ 538313 w 1351703"/>
              <a:gd name="connsiteY4" fmla="*/ 1796802 h 179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03" h="1796802">
                <a:moveTo>
                  <a:pt x="538313" y="1796802"/>
                </a:moveTo>
                <a:lnTo>
                  <a:pt x="0" y="4422"/>
                </a:lnTo>
                <a:lnTo>
                  <a:pt x="533227" y="0"/>
                </a:lnTo>
                <a:lnTo>
                  <a:pt x="1351703" y="1796802"/>
                </a:lnTo>
                <a:lnTo>
                  <a:pt x="538313" y="179680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F96499-3280-7D1F-C045-FCAAA8BF467D}"/>
              </a:ext>
            </a:extLst>
          </p:cNvPr>
          <p:cNvGrpSpPr/>
          <p:nvPr/>
        </p:nvGrpSpPr>
        <p:grpSpPr>
          <a:xfrm>
            <a:off x="379416" y="1805012"/>
            <a:ext cx="668596" cy="716581"/>
            <a:chOff x="550867" y="1557349"/>
            <a:chExt cx="668596" cy="716581"/>
          </a:xfrm>
          <a:solidFill>
            <a:schemeClr val="bg2">
              <a:lumMod val="5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C2CEAC0-6DE4-A862-B70A-D3D5F55BCF89}"/>
                </a:ext>
              </a:extLst>
            </p:cNvPr>
            <p:cNvSpPr/>
            <p:nvPr/>
          </p:nvSpPr>
          <p:spPr>
            <a:xfrm>
              <a:off x="550867" y="1557349"/>
              <a:ext cx="668596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8E001F-4F49-5D73-3E50-0D86E2296A28}"/>
                </a:ext>
              </a:extLst>
            </p:cNvPr>
            <p:cNvSpPr txBox="1"/>
            <p:nvPr/>
          </p:nvSpPr>
          <p:spPr>
            <a:xfrm>
              <a:off x="593192" y="1730973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02</a:t>
              </a:r>
            </a:p>
          </p:txBody>
        </p:sp>
      </p:grpSp>
      <p:sp>
        <p:nvSpPr>
          <p:cNvPr id="16" name="Pentagon 70">
            <a:extLst>
              <a:ext uri="{FF2B5EF4-FFF2-40B4-BE49-F238E27FC236}">
                <a16:creationId xmlns:a16="http://schemas.microsoft.com/office/drawing/2014/main" id="{86DD7C49-FCB8-FF7C-1CF2-15F2F4DBA0FF}"/>
              </a:ext>
            </a:extLst>
          </p:cNvPr>
          <p:cNvSpPr/>
          <p:nvPr/>
        </p:nvSpPr>
        <p:spPr>
          <a:xfrm>
            <a:off x="1672448" y="3424658"/>
            <a:ext cx="2743745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B183F3-7F71-01A6-DDEB-636074E189CF}"/>
              </a:ext>
            </a:extLst>
          </p:cNvPr>
          <p:cNvSpPr txBox="1"/>
          <p:nvPr/>
        </p:nvSpPr>
        <p:spPr>
          <a:xfrm>
            <a:off x="1670195" y="3492248"/>
            <a:ext cx="2345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Protection/ change</a:t>
            </a:r>
          </a:p>
        </p:txBody>
      </p:sp>
      <p:sp>
        <p:nvSpPr>
          <p:cNvPr id="18" name="Trapezoid 66">
            <a:extLst>
              <a:ext uri="{FF2B5EF4-FFF2-40B4-BE49-F238E27FC236}">
                <a16:creationId xmlns:a16="http://schemas.microsoft.com/office/drawing/2014/main" id="{A8AE4EC3-C377-BF07-4B27-E782B8FCB636}"/>
              </a:ext>
            </a:extLst>
          </p:cNvPr>
          <p:cNvSpPr/>
          <p:nvPr/>
        </p:nvSpPr>
        <p:spPr>
          <a:xfrm rot="5400000" flipH="1">
            <a:off x="915088" y="3136429"/>
            <a:ext cx="891991" cy="626144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21631 h 1821631"/>
              <a:gd name="connsiteX1" fmla="*/ 0 w 1008481"/>
              <a:gd name="connsiteY1" fmla="*/ 11336 h 1821631"/>
              <a:gd name="connsiteX2" fmla="*/ 528886 w 1008481"/>
              <a:gd name="connsiteY2" fmla="*/ 0 h 1821631"/>
              <a:gd name="connsiteX3" fmla="*/ 1008481 w 1008481"/>
              <a:gd name="connsiteY3" fmla="*/ 1821631 h 1821631"/>
              <a:gd name="connsiteX4" fmla="*/ 195091 w 100848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0896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2907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203129 w 1016519"/>
              <a:gd name="connsiteY0" fmla="*/ 1821631 h 1821631"/>
              <a:gd name="connsiteX1" fmla="*/ 0 w 1016519"/>
              <a:gd name="connsiteY1" fmla="*/ 795 h 1821631"/>
              <a:gd name="connsiteX2" fmla="*/ 538935 w 1016519"/>
              <a:gd name="connsiteY2" fmla="*/ 0 h 1821631"/>
              <a:gd name="connsiteX3" fmla="*/ 1016519 w 1016519"/>
              <a:gd name="connsiteY3" fmla="*/ 1821631 h 1821631"/>
              <a:gd name="connsiteX4" fmla="*/ 203129 w 1016519"/>
              <a:gd name="connsiteY4" fmla="*/ 1821631 h 1821631"/>
              <a:gd name="connsiteX0" fmla="*/ 197100 w 1010490"/>
              <a:gd name="connsiteY0" fmla="*/ 1821631 h 1821631"/>
              <a:gd name="connsiteX1" fmla="*/ 0 w 1010490"/>
              <a:gd name="connsiteY1" fmla="*/ 795 h 1821631"/>
              <a:gd name="connsiteX2" fmla="*/ 532906 w 1010490"/>
              <a:gd name="connsiteY2" fmla="*/ 0 h 1821631"/>
              <a:gd name="connsiteX3" fmla="*/ 1010490 w 1010490"/>
              <a:gd name="connsiteY3" fmla="*/ 1821631 h 1821631"/>
              <a:gd name="connsiteX4" fmla="*/ 197100 w 1010490"/>
              <a:gd name="connsiteY4" fmla="*/ 1821631 h 1821631"/>
              <a:gd name="connsiteX0" fmla="*/ 199109 w 1012499"/>
              <a:gd name="connsiteY0" fmla="*/ 1821631 h 1821631"/>
              <a:gd name="connsiteX1" fmla="*/ 0 w 1012499"/>
              <a:gd name="connsiteY1" fmla="*/ 795 h 1821631"/>
              <a:gd name="connsiteX2" fmla="*/ 534915 w 1012499"/>
              <a:gd name="connsiteY2" fmla="*/ 0 h 1821631"/>
              <a:gd name="connsiteX3" fmla="*/ 1012499 w 1012499"/>
              <a:gd name="connsiteY3" fmla="*/ 1821631 h 1821631"/>
              <a:gd name="connsiteX4" fmla="*/ 199109 w 1012499"/>
              <a:gd name="connsiteY4" fmla="*/ 1821631 h 18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2499" h="1821631">
                <a:moveTo>
                  <a:pt x="199109" y="1821631"/>
                </a:moveTo>
                <a:lnTo>
                  <a:pt x="0" y="795"/>
                </a:lnTo>
                <a:lnTo>
                  <a:pt x="534915" y="0"/>
                </a:lnTo>
                <a:lnTo>
                  <a:pt x="1012499" y="1821631"/>
                </a:lnTo>
                <a:lnTo>
                  <a:pt x="199109" y="182163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726F7F-55EF-562C-4AE4-5467DEE299F6}"/>
              </a:ext>
            </a:extLst>
          </p:cNvPr>
          <p:cNvGrpSpPr/>
          <p:nvPr/>
        </p:nvGrpSpPr>
        <p:grpSpPr>
          <a:xfrm>
            <a:off x="379413" y="3003583"/>
            <a:ext cx="669142" cy="716581"/>
            <a:chOff x="550864" y="2565420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98BF396-5DA2-3BE1-6354-AF61B66A30EF}"/>
                </a:ext>
              </a:extLst>
            </p:cNvPr>
            <p:cNvSpPr/>
            <p:nvPr/>
          </p:nvSpPr>
          <p:spPr>
            <a:xfrm>
              <a:off x="550864" y="2565420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B5452E-7A6D-47C8-180D-2D54864C3628}"/>
                </a:ext>
              </a:extLst>
            </p:cNvPr>
            <p:cNvSpPr txBox="1"/>
            <p:nvPr/>
          </p:nvSpPr>
          <p:spPr>
            <a:xfrm>
              <a:off x="593192" y="2739044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03</a:t>
              </a:r>
            </a:p>
          </p:txBody>
        </p:sp>
      </p:grpSp>
      <p:sp>
        <p:nvSpPr>
          <p:cNvPr id="22" name="Pentagon 23">
            <a:extLst>
              <a:ext uri="{FF2B5EF4-FFF2-40B4-BE49-F238E27FC236}">
                <a16:creationId xmlns:a16="http://schemas.microsoft.com/office/drawing/2014/main" id="{3F4FCF12-30D5-7AF9-E30A-24BC48CCE632}"/>
              </a:ext>
            </a:extLst>
          </p:cNvPr>
          <p:cNvSpPr/>
          <p:nvPr/>
        </p:nvSpPr>
        <p:spPr>
          <a:xfrm>
            <a:off x="1672448" y="4327031"/>
            <a:ext cx="3310807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B58160-CBEF-0A2E-57B8-7876178B3506}"/>
              </a:ext>
            </a:extLst>
          </p:cNvPr>
          <p:cNvSpPr txBox="1"/>
          <p:nvPr/>
        </p:nvSpPr>
        <p:spPr>
          <a:xfrm>
            <a:off x="1852069" y="4375778"/>
            <a:ext cx="2837961" cy="35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Régime antidiarrhéique</a:t>
            </a:r>
          </a:p>
        </p:txBody>
      </p:sp>
      <p:sp>
        <p:nvSpPr>
          <p:cNvPr id="24" name="Trapezoid 25">
            <a:extLst>
              <a:ext uri="{FF2B5EF4-FFF2-40B4-BE49-F238E27FC236}">
                <a16:creationId xmlns:a16="http://schemas.microsoft.com/office/drawing/2014/main" id="{70A1EA60-8CC8-8639-E1AC-2EF79B5B33C1}"/>
              </a:ext>
            </a:extLst>
          </p:cNvPr>
          <p:cNvSpPr/>
          <p:nvPr/>
        </p:nvSpPr>
        <p:spPr>
          <a:xfrm rot="5400000">
            <a:off x="1003214" y="4247251"/>
            <a:ext cx="716824" cy="626143"/>
          </a:xfrm>
          <a:custGeom>
            <a:avLst/>
            <a:gdLst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797247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804391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171" h="824235">
                <a:moveTo>
                  <a:pt x="0" y="824235"/>
                </a:moveTo>
                <a:lnTo>
                  <a:pt x="166924" y="0"/>
                </a:lnTo>
                <a:lnTo>
                  <a:pt x="804391" y="0"/>
                </a:lnTo>
                <a:lnTo>
                  <a:pt x="964171" y="824235"/>
                </a:lnTo>
                <a:lnTo>
                  <a:pt x="0" y="8242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4D18563-8655-E806-0B9A-00584178411B}"/>
              </a:ext>
            </a:extLst>
          </p:cNvPr>
          <p:cNvGrpSpPr/>
          <p:nvPr/>
        </p:nvGrpSpPr>
        <p:grpSpPr>
          <a:xfrm>
            <a:off x="379414" y="4202154"/>
            <a:ext cx="669142" cy="716581"/>
            <a:chOff x="550865" y="3573491"/>
            <a:chExt cx="669142" cy="716581"/>
          </a:xfrm>
          <a:solidFill>
            <a:schemeClr val="accent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3E527C-7F55-305B-7430-BDAE8704D310}"/>
                </a:ext>
              </a:extLst>
            </p:cNvPr>
            <p:cNvSpPr/>
            <p:nvPr/>
          </p:nvSpPr>
          <p:spPr>
            <a:xfrm>
              <a:off x="550865" y="3573491"/>
              <a:ext cx="669142" cy="71658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1CE6AB-ED44-8535-BD8D-904BADEEA7D3}"/>
                </a:ext>
              </a:extLst>
            </p:cNvPr>
            <p:cNvSpPr txBox="1"/>
            <p:nvPr/>
          </p:nvSpPr>
          <p:spPr>
            <a:xfrm>
              <a:off x="593192" y="3747115"/>
              <a:ext cx="583942" cy="36933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04</a:t>
              </a:r>
            </a:p>
          </p:txBody>
        </p:sp>
      </p:grpSp>
      <p:sp>
        <p:nvSpPr>
          <p:cNvPr id="28" name="Pentagon 27">
            <a:extLst>
              <a:ext uri="{FF2B5EF4-FFF2-40B4-BE49-F238E27FC236}">
                <a16:creationId xmlns:a16="http://schemas.microsoft.com/office/drawing/2014/main" id="{55E7F415-66F9-B987-A587-B1B4AC1E16D6}"/>
              </a:ext>
            </a:extLst>
          </p:cNvPr>
          <p:cNvSpPr/>
          <p:nvPr/>
        </p:nvSpPr>
        <p:spPr>
          <a:xfrm>
            <a:off x="1672447" y="5207011"/>
            <a:ext cx="3802051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B49514-8AF0-8E1E-EF2F-715AEE66E90D}"/>
              </a:ext>
            </a:extLst>
          </p:cNvPr>
          <p:cNvSpPr txBox="1"/>
          <p:nvPr/>
        </p:nvSpPr>
        <p:spPr>
          <a:xfrm>
            <a:off x="3287886" y="5274601"/>
            <a:ext cx="1786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Perfusion</a:t>
            </a:r>
          </a:p>
        </p:txBody>
      </p:sp>
      <p:sp>
        <p:nvSpPr>
          <p:cNvPr id="30" name="Trapezoid 66">
            <a:extLst>
              <a:ext uri="{FF2B5EF4-FFF2-40B4-BE49-F238E27FC236}">
                <a16:creationId xmlns:a16="http://schemas.microsoft.com/office/drawing/2014/main" id="{C31F974D-4169-B098-B884-3AF9D4E51DBA}"/>
              </a:ext>
            </a:extLst>
          </p:cNvPr>
          <p:cNvSpPr/>
          <p:nvPr/>
        </p:nvSpPr>
        <p:spPr>
          <a:xfrm rot="5400000">
            <a:off x="917021" y="5337755"/>
            <a:ext cx="888450" cy="625381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36924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481" h="1811089">
                <a:moveTo>
                  <a:pt x="195091" y="1811089"/>
                </a:moveTo>
                <a:lnTo>
                  <a:pt x="0" y="794"/>
                </a:lnTo>
                <a:lnTo>
                  <a:pt x="536924" y="0"/>
                </a:lnTo>
                <a:lnTo>
                  <a:pt x="1008481" y="1811089"/>
                </a:lnTo>
                <a:lnTo>
                  <a:pt x="195091" y="1811089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27DE8B6-69BE-5138-2FA8-1B4B0A1FC086}"/>
              </a:ext>
            </a:extLst>
          </p:cNvPr>
          <p:cNvGrpSpPr/>
          <p:nvPr/>
        </p:nvGrpSpPr>
        <p:grpSpPr>
          <a:xfrm>
            <a:off x="379413" y="5378332"/>
            <a:ext cx="669142" cy="716581"/>
            <a:chOff x="550864" y="4581565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02D9CE-3E75-E73C-3A6B-F70FF904AB55}"/>
                </a:ext>
              </a:extLst>
            </p:cNvPr>
            <p:cNvSpPr/>
            <p:nvPr/>
          </p:nvSpPr>
          <p:spPr>
            <a:xfrm>
              <a:off x="550864" y="4581565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1614C2-B636-DCA9-C341-76A05F187A2A}"/>
                </a:ext>
              </a:extLst>
            </p:cNvPr>
            <p:cNvSpPr txBox="1"/>
            <p:nvPr/>
          </p:nvSpPr>
          <p:spPr>
            <a:xfrm>
              <a:off x="593192" y="4755189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05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4E25F79-303B-12F7-FA1A-147226D5CC1A}"/>
              </a:ext>
            </a:extLst>
          </p:cNvPr>
          <p:cNvSpPr txBox="1"/>
          <p:nvPr/>
        </p:nvSpPr>
        <p:spPr>
          <a:xfrm>
            <a:off x="6638245" y="1517545"/>
            <a:ext cx="4317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noProof="0" dirty="0">
                <a:latin typeface="+mj-lt"/>
              </a:rPr>
              <a:t>Et dans votre structure ?</a:t>
            </a:r>
          </a:p>
          <a:p>
            <a:r>
              <a:rPr lang="fr-FR" sz="2400" b="1" noProof="0" dirty="0">
                <a:latin typeface="+mj-lt"/>
              </a:rPr>
              <a:t>Vous avez 30 min pour vérifier vos stocks : </a:t>
            </a:r>
            <a:endParaRPr lang="fr-FR" sz="2400" b="1" noProof="0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18FDD5-FA08-D8B3-1D28-4D1936EA1430}"/>
              </a:ext>
            </a:extLst>
          </p:cNvPr>
          <p:cNvGrpSpPr/>
          <p:nvPr/>
        </p:nvGrpSpPr>
        <p:grpSpPr>
          <a:xfrm>
            <a:off x="6800799" y="2685983"/>
            <a:ext cx="401864" cy="401864"/>
            <a:chOff x="628650" y="4324350"/>
            <a:chExt cx="1104900" cy="11049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DC16791-5E26-E338-5AF9-33CD4A0BC6AD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FB8ADD6-3C6F-75C0-11BD-5C3638895CAF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F8C6376-6049-37D5-9ADB-FC93686BA18E}"/>
              </a:ext>
            </a:extLst>
          </p:cNvPr>
          <p:cNvSpPr txBox="1"/>
          <p:nvPr/>
        </p:nvSpPr>
        <p:spPr>
          <a:xfrm>
            <a:off x="7382284" y="2591735"/>
            <a:ext cx="3484381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EPI</a:t>
            </a:r>
            <a:endParaRPr lang="fr-FR" sz="1600" dirty="0">
              <a:solidFill>
                <a:schemeClr val="accent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4F0706-326A-55D3-0627-B87E7ADAA9C8}"/>
              </a:ext>
            </a:extLst>
          </p:cNvPr>
          <p:cNvGrpSpPr/>
          <p:nvPr/>
        </p:nvGrpSpPr>
        <p:grpSpPr>
          <a:xfrm>
            <a:off x="6800799" y="3160941"/>
            <a:ext cx="401864" cy="401864"/>
            <a:chOff x="628650" y="4324350"/>
            <a:chExt cx="1104900" cy="11049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2BA1A60-C884-7747-EFAF-FB21975952CD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EB5A0B0-E348-D937-3ED4-054CC5F33670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212DF2F-C90F-E031-287A-01A2BC229646}"/>
              </a:ext>
            </a:extLst>
          </p:cNvPr>
          <p:cNvSpPr txBox="1"/>
          <p:nvPr/>
        </p:nvSpPr>
        <p:spPr>
          <a:xfrm>
            <a:off x="7343565" y="3126957"/>
            <a:ext cx="3511258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Produits d’entretien</a:t>
            </a:r>
          </a:p>
        </p:txBody>
      </p:sp>
      <p:pic>
        <p:nvPicPr>
          <p:cNvPr id="36" name="Image 35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5F7A2F25-D4AE-0302-4E8D-70D5519F4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14726"/>
            <a:ext cx="1821011" cy="458329"/>
          </a:xfrm>
          <a:prstGeom prst="rect">
            <a:avLst/>
          </a:prstGeom>
        </p:spPr>
      </p:pic>
      <p:grpSp>
        <p:nvGrpSpPr>
          <p:cNvPr id="37" name="Group 48">
            <a:extLst>
              <a:ext uri="{FF2B5EF4-FFF2-40B4-BE49-F238E27FC236}">
                <a16:creationId xmlns:a16="http://schemas.microsoft.com/office/drawing/2014/main" id="{E1B21BF2-2ECF-83A8-7EB1-45DCEED1CC20}"/>
              </a:ext>
            </a:extLst>
          </p:cNvPr>
          <p:cNvGrpSpPr/>
          <p:nvPr/>
        </p:nvGrpSpPr>
        <p:grpSpPr>
          <a:xfrm>
            <a:off x="6805017" y="3676632"/>
            <a:ext cx="401864" cy="401864"/>
            <a:chOff x="628650" y="4324350"/>
            <a:chExt cx="1104900" cy="1104900"/>
          </a:xfrm>
        </p:grpSpPr>
        <p:sp>
          <p:nvSpPr>
            <p:cNvPr id="38" name="Oval 50">
              <a:extLst>
                <a:ext uri="{FF2B5EF4-FFF2-40B4-BE49-F238E27FC236}">
                  <a16:creationId xmlns:a16="http://schemas.microsoft.com/office/drawing/2014/main" id="{7F6348E1-2DB7-144A-3DE8-1FC4807D1368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5819D90-4AF0-E1ED-11ED-700A260836EE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48">
            <a:extLst>
              <a:ext uri="{FF2B5EF4-FFF2-40B4-BE49-F238E27FC236}">
                <a16:creationId xmlns:a16="http://schemas.microsoft.com/office/drawing/2014/main" id="{99F65720-A623-9D26-0960-88A03A3E3836}"/>
              </a:ext>
            </a:extLst>
          </p:cNvPr>
          <p:cNvGrpSpPr/>
          <p:nvPr/>
        </p:nvGrpSpPr>
        <p:grpSpPr>
          <a:xfrm>
            <a:off x="6793425" y="4192323"/>
            <a:ext cx="401864" cy="401864"/>
            <a:chOff x="628650" y="4324350"/>
            <a:chExt cx="1104900" cy="1104900"/>
          </a:xfrm>
        </p:grpSpPr>
        <p:sp>
          <p:nvSpPr>
            <p:cNvPr id="41" name="Oval 50">
              <a:extLst>
                <a:ext uri="{FF2B5EF4-FFF2-40B4-BE49-F238E27FC236}">
                  <a16:creationId xmlns:a16="http://schemas.microsoft.com/office/drawing/2014/main" id="{1737F434-734D-2F3F-AE13-C65F7D7D6DD4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8CAAF53-51BA-1CDA-A17F-F5CD3B8660C3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8">
            <a:extLst>
              <a:ext uri="{FF2B5EF4-FFF2-40B4-BE49-F238E27FC236}">
                <a16:creationId xmlns:a16="http://schemas.microsoft.com/office/drawing/2014/main" id="{5A7F727D-23FB-332E-3EC0-F0B70D7D6495}"/>
              </a:ext>
            </a:extLst>
          </p:cNvPr>
          <p:cNvGrpSpPr/>
          <p:nvPr/>
        </p:nvGrpSpPr>
        <p:grpSpPr>
          <a:xfrm>
            <a:off x="6793425" y="4739812"/>
            <a:ext cx="401864" cy="401864"/>
            <a:chOff x="628650" y="4324350"/>
            <a:chExt cx="1104900" cy="1104900"/>
          </a:xfrm>
        </p:grpSpPr>
        <p:sp>
          <p:nvSpPr>
            <p:cNvPr id="53" name="Oval 50">
              <a:extLst>
                <a:ext uri="{FF2B5EF4-FFF2-40B4-BE49-F238E27FC236}">
                  <a16:creationId xmlns:a16="http://schemas.microsoft.com/office/drawing/2014/main" id="{EBE4F078-D406-7736-2B86-AA32FA1A99E9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15BEBB5-724F-D29C-DDE1-0C55833F51E7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TextBox 49">
            <a:extLst>
              <a:ext uri="{FF2B5EF4-FFF2-40B4-BE49-F238E27FC236}">
                <a16:creationId xmlns:a16="http://schemas.microsoft.com/office/drawing/2014/main" id="{CB991893-7589-76A4-8FBF-4009FFC44A2C}"/>
              </a:ext>
            </a:extLst>
          </p:cNvPr>
          <p:cNvSpPr txBox="1"/>
          <p:nvPr/>
        </p:nvSpPr>
        <p:spPr>
          <a:xfrm>
            <a:off x="7306771" y="3665925"/>
            <a:ext cx="3511258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Protection / change</a:t>
            </a:r>
          </a:p>
        </p:txBody>
      </p:sp>
      <p:sp>
        <p:nvSpPr>
          <p:cNvPr id="56" name="TextBox 49">
            <a:extLst>
              <a:ext uri="{FF2B5EF4-FFF2-40B4-BE49-F238E27FC236}">
                <a16:creationId xmlns:a16="http://schemas.microsoft.com/office/drawing/2014/main" id="{8D181C54-EDCE-AEA6-00F9-FDF45329610F}"/>
              </a:ext>
            </a:extLst>
          </p:cNvPr>
          <p:cNvSpPr txBox="1"/>
          <p:nvPr/>
        </p:nvSpPr>
        <p:spPr>
          <a:xfrm>
            <a:off x="7317407" y="4176771"/>
            <a:ext cx="3511258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Régime antidiarrhéique</a:t>
            </a:r>
          </a:p>
        </p:txBody>
      </p:sp>
      <p:sp>
        <p:nvSpPr>
          <p:cNvPr id="57" name="TextBox 49">
            <a:extLst>
              <a:ext uri="{FF2B5EF4-FFF2-40B4-BE49-F238E27FC236}">
                <a16:creationId xmlns:a16="http://schemas.microsoft.com/office/drawing/2014/main" id="{766370E0-5A4D-7B50-933F-25ACEED62888}"/>
              </a:ext>
            </a:extLst>
          </p:cNvPr>
          <p:cNvSpPr txBox="1"/>
          <p:nvPr/>
        </p:nvSpPr>
        <p:spPr>
          <a:xfrm>
            <a:off x="7317407" y="4665907"/>
            <a:ext cx="3511258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Perfusion</a:t>
            </a:r>
          </a:p>
        </p:txBody>
      </p:sp>
    </p:spTree>
    <p:extLst>
      <p:ext uri="{BB962C8B-B14F-4D97-AF65-F5344CB8AC3E}">
        <p14:creationId xmlns:p14="http://schemas.microsoft.com/office/powerpoint/2010/main" val="320931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9D602-58E3-C249-52D3-65061C1DA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CB98003D-62BC-380E-EA8C-13BFA62572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7B43C579-AE35-39CC-0E0F-3D4E609B4780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26B85E30-4444-AD8D-1853-C7963E32A76B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9381085-EBC8-0666-59CF-065F18CD85DD}"/>
              </a:ext>
            </a:extLst>
          </p:cNvPr>
          <p:cNvSpPr txBox="1"/>
          <p:nvPr/>
        </p:nvSpPr>
        <p:spPr>
          <a:xfrm>
            <a:off x="2324100" y="2943136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PREMIER BILAN</a:t>
            </a:r>
            <a:endParaRPr lang="id-ID" sz="7200" spc="-15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A13896A2-3D94-4EB9-BC15-A8421DD3F8B6}"/>
              </a:ext>
            </a:extLst>
          </p:cNvPr>
          <p:cNvCxnSpPr>
            <a:cxnSpLocks/>
          </p:cNvCxnSpPr>
          <p:nvPr/>
        </p:nvCxnSpPr>
        <p:spPr>
          <a:xfrm>
            <a:off x="5474604" y="4143465"/>
            <a:ext cx="1828800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660E0984-D05B-C530-752A-FAA013ACE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05395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92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73C14-3ACD-4523-F9D6-200538EA0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6B90E1-3696-B708-DF92-6BD63385B443}"/>
              </a:ext>
            </a:extLst>
          </p:cNvPr>
          <p:cNvCxnSpPr>
            <a:cxnSpLocks/>
          </p:cNvCxnSpPr>
          <p:nvPr/>
        </p:nvCxnSpPr>
        <p:spPr>
          <a:xfrm>
            <a:off x="1570650" y="1436062"/>
            <a:ext cx="649176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ED992AF-236C-C9F5-C87F-BAE9D6CC4AF2}"/>
              </a:ext>
            </a:extLst>
          </p:cNvPr>
          <p:cNvSpPr/>
          <p:nvPr/>
        </p:nvSpPr>
        <p:spPr>
          <a:xfrm>
            <a:off x="1" y="1089354"/>
            <a:ext cx="1069295" cy="2674160"/>
          </a:xfrm>
          <a:custGeom>
            <a:avLst/>
            <a:gdLst>
              <a:gd name="connsiteX0" fmla="*/ 0 w 1069295"/>
              <a:gd name="connsiteY0" fmla="*/ 0 h 2674160"/>
              <a:gd name="connsiteX1" fmla="*/ 105567 w 1069295"/>
              <a:gd name="connsiteY1" fmla="*/ 27145 h 2674160"/>
              <a:gd name="connsiteX2" fmla="*/ 1069295 w 1069295"/>
              <a:gd name="connsiteY2" fmla="*/ 1337080 h 2674160"/>
              <a:gd name="connsiteX3" fmla="*/ 105567 w 1069295"/>
              <a:gd name="connsiteY3" fmla="*/ 2647016 h 2674160"/>
              <a:gd name="connsiteX4" fmla="*/ 0 w 1069295"/>
              <a:gd name="connsiteY4" fmla="*/ 2674160 h 26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95" h="2674160">
                <a:moveTo>
                  <a:pt x="0" y="0"/>
                </a:moveTo>
                <a:lnTo>
                  <a:pt x="105567" y="27145"/>
                </a:lnTo>
                <a:cubicBezTo>
                  <a:pt x="663902" y="200805"/>
                  <a:pt x="1069295" y="721600"/>
                  <a:pt x="1069295" y="1337080"/>
                </a:cubicBezTo>
                <a:cubicBezTo>
                  <a:pt x="1069295" y="1952560"/>
                  <a:pt x="663902" y="2473356"/>
                  <a:pt x="105567" y="2647016"/>
                </a:cubicBezTo>
                <a:lnTo>
                  <a:pt x="0" y="267416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Espace réservé pour une image  6" descr="Une image contenant personne, intérieur, habits, ordinateur portable&#10;&#10;Description générée automatiquement">
            <a:extLst>
              <a:ext uri="{FF2B5EF4-FFF2-40B4-BE49-F238E27FC236}">
                <a16:creationId xmlns:a16="http://schemas.microsoft.com/office/drawing/2014/main" id="{4416E89C-AEA5-0FEC-7E70-EE43A61548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8105"/>
          <a:stretch>
            <a:fillRect/>
          </a:stretch>
        </p:blipFill>
        <p:spPr>
          <a:xfrm>
            <a:off x="7959303" y="1"/>
            <a:ext cx="4232696" cy="336689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6997D1-059A-9001-DB0D-35291B3AFA5A}"/>
              </a:ext>
            </a:extLst>
          </p:cNvPr>
          <p:cNvSpPr txBox="1"/>
          <p:nvPr/>
        </p:nvSpPr>
        <p:spPr>
          <a:xfrm>
            <a:off x="1443038" y="613982"/>
            <a:ext cx="6744452" cy="687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Premier bilan</a:t>
            </a:r>
          </a:p>
        </p:txBody>
      </p:sp>
      <p:sp>
        <p:nvSpPr>
          <p:cNvPr id="28" name="TextBox 38">
            <a:extLst>
              <a:ext uri="{FF2B5EF4-FFF2-40B4-BE49-F238E27FC236}">
                <a16:creationId xmlns:a16="http://schemas.microsoft.com/office/drawing/2014/main" id="{3B858C68-A502-9ABC-7E0E-197FEBB0A05E}"/>
              </a:ext>
            </a:extLst>
          </p:cNvPr>
          <p:cNvSpPr txBox="1"/>
          <p:nvPr/>
        </p:nvSpPr>
        <p:spPr>
          <a:xfrm>
            <a:off x="7504013" y="5356481"/>
            <a:ext cx="3720000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600" dirty="0">
                <a:solidFill>
                  <a:schemeClr val="accent5"/>
                </a:solidFill>
                <a:latin typeface="+mn-lt"/>
              </a:rPr>
              <a:t>Does not see the state of students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06D7E8A4-0208-C4AF-7084-9E8B1639B61D}"/>
              </a:ext>
            </a:extLst>
          </p:cNvPr>
          <p:cNvSpPr txBox="1"/>
          <p:nvPr/>
        </p:nvSpPr>
        <p:spPr>
          <a:xfrm>
            <a:off x="7504013" y="5897917"/>
            <a:ext cx="2499893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600" dirty="0">
                <a:solidFill>
                  <a:schemeClr val="accent5"/>
                </a:solidFill>
                <a:latin typeface="+mn-lt"/>
              </a:rPr>
              <a:t>No customizing method</a:t>
            </a:r>
          </a:p>
        </p:txBody>
      </p:sp>
      <p:sp>
        <p:nvSpPr>
          <p:cNvPr id="41" name="TextBox 15">
            <a:extLst>
              <a:ext uri="{FF2B5EF4-FFF2-40B4-BE49-F238E27FC236}">
                <a16:creationId xmlns:a16="http://schemas.microsoft.com/office/drawing/2014/main" id="{87C7CE1C-7B54-E3FB-A6EA-8C2736E9D86E}"/>
              </a:ext>
            </a:extLst>
          </p:cNvPr>
          <p:cNvSpPr txBox="1"/>
          <p:nvPr/>
        </p:nvSpPr>
        <p:spPr>
          <a:xfrm>
            <a:off x="6449084" y="5425190"/>
            <a:ext cx="5297587" cy="94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accent5"/>
                </a:solidFill>
              </a:rPr>
              <a:t>Attention au risque de sur-accident ! </a:t>
            </a:r>
          </a:p>
          <a:p>
            <a:pPr algn="l">
              <a:lnSpc>
                <a:spcPct val="130000"/>
              </a:lnSpc>
            </a:pPr>
            <a:r>
              <a:rPr lang="fr-FR" sz="1400" dirty="0">
                <a:solidFill>
                  <a:schemeClr val="accent5"/>
                </a:solidFill>
                <a:latin typeface="+mn-lt"/>
              </a:rPr>
              <a:t>Une clé USB infectée pourrait contaminer un ordinateur puis l’ensemble du réseau au retour de l’accès web !</a:t>
            </a: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F12C5FE0-E39F-9233-BF5D-9828027F2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07" y="40799"/>
            <a:ext cx="1821011" cy="45832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8FEB1FE4-9B3E-0D34-9FAB-4A361B1FCE77}"/>
              </a:ext>
            </a:extLst>
          </p:cNvPr>
          <p:cNvSpPr txBox="1"/>
          <p:nvPr/>
        </p:nvSpPr>
        <p:spPr>
          <a:xfrm>
            <a:off x="1302165" y="1723014"/>
            <a:ext cx="7286704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b="1" dirty="0">
                <a:solidFill>
                  <a:srgbClr val="002060"/>
                </a:solidFill>
              </a:rPr>
              <a:t>Point sur les personnes touchées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12 personnes accompagnées présentent une diarrhée sans sang dans les selles, avec nausées et vomissements, douleurs abdominales, 10 ont de la fièvre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5 professionnels sont touchés et ont partagé le même repas  que les personnes accompagnées la veille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1 proche venant manger quotidiennement a téléphoné à l’accueil pour informer qu’elle ne viendrait pas aujourd’hui étant malade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Toutes les personnes atteintes ont mangé l’entrée servie la veille à midi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2060"/>
              </a:solidFill>
            </a:endParaRP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Ils ont été évalués par un médecin, leur situation clinique n’est pas inquiétante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Des précautions complémentaires contact ont été mises en place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Les professionnels ont été sensibilisés sur les mesures à mettre en place </a:t>
            </a:r>
          </a:p>
          <a:p>
            <a:pPr marL="114300" indent="0" algn="l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</a:rPr>
              <a:t>Les professionnels touchés sont rentrés chez eux avec la consigne de voir leur médecin traitant</a:t>
            </a:r>
          </a:p>
        </p:txBody>
      </p:sp>
    </p:spTree>
    <p:extLst>
      <p:ext uri="{BB962C8B-B14F-4D97-AF65-F5344CB8AC3E}">
        <p14:creationId xmlns:p14="http://schemas.microsoft.com/office/powerpoint/2010/main" val="778364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35003-C0E2-04E0-8AC1-563CF6536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48">
            <a:extLst>
              <a:ext uri="{FF2B5EF4-FFF2-40B4-BE49-F238E27FC236}">
                <a16:creationId xmlns:a16="http://schemas.microsoft.com/office/drawing/2014/main" id="{CA0CB961-20A1-38CE-AFB5-4FEDE6A11A93}"/>
              </a:ext>
            </a:extLst>
          </p:cNvPr>
          <p:cNvGrpSpPr/>
          <p:nvPr/>
        </p:nvGrpSpPr>
        <p:grpSpPr>
          <a:xfrm>
            <a:off x="6240415" y="1673972"/>
            <a:ext cx="401864" cy="401864"/>
            <a:chOff x="628650" y="4324350"/>
            <a:chExt cx="1104900" cy="1104900"/>
          </a:xfrm>
        </p:grpSpPr>
        <p:sp>
          <p:nvSpPr>
            <p:cNvPr id="64" name="Oval 50">
              <a:extLst>
                <a:ext uri="{FF2B5EF4-FFF2-40B4-BE49-F238E27FC236}">
                  <a16:creationId xmlns:a16="http://schemas.microsoft.com/office/drawing/2014/main" id="{2484F9A7-F4E7-09DA-AC17-4A8F799BFAFF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A286004-AB7B-CC66-99D9-4C13339697C9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7DD5A1C-2D68-4DD3-DED5-39136CD544EB}"/>
              </a:ext>
            </a:extLst>
          </p:cNvPr>
          <p:cNvGrpSpPr/>
          <p:nvPr/>
        </p:nvGrpSpPr>
        <p:grpSpPr>
          <a:xfrm>
            <a:off x="6240415" y="2671822"/>
            <a:ext cx="401864" cy="401864"/>
            <a:chOff x="628650" y="4324350"/>
            <a:chExt cx="1104900" cy="11049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88E1E3F-2119-0DBF-EFE6-282B71D347E1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4D84546-6A3A-3564-95AC-08F53AAB07C3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: Rounded Corners 34">
            <a:extLst>
              <a:ext uri="{FF2B5EF4-FFF2-40B4-BE49-F238E27FC236}">
                <a16:creationId xmlns:a16="http://schemas.microsoft.com/office/drawing/2014/main" id="{1E805CD1-1D5B-FF02-EDBB-64D02600C8B6}"/>
              </a:ext>
            </a:extLst>
          </p:cNvPr>
          <p:cNvSpPr/>
          <p:nvPr/>
        </p:nvSpPr>
        <p:spPr>
          <a:xfrm>
            <a:off x="6075349" y="2534531"/>
            <a:ext cx="5518815" cy="614448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</a:t>
            </a:r>
            <a:endParaRPr lang="id-ID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7E1A56C-CD96-9FDB-0941-1F454A89FE7D}"/>
              </a:ext>
            </a:extLst>
          </p:cNvPr>
          <p:cNvSpPr/>
          <p:nvPr/>
        </p:nvSpPr>
        <p:spPr>
          <a:xfrm>
            <a:off x="10303492" y="-612815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775597C-9BE7-6BBC-1A29-ADA36988E9BF}"/>
              </a:ext>
            </a:extLst>
          </p:cNvPr>
          <p:cNvSpPr/>
          <p:nvPr/>
        </p:nvSpPr>
        <p:spPr>
          <a:xfrm>
            <a:off x="6079993" y="653143"/>
            <a:ext cx="5518815" cy="5551714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7AF823-5C58-9265-4883-548F94E4855D}"/>
              </a:ext>
            </a:extLst>
          </p:cNvPr>
          <p:cNvSpPr/>
          <p:nvPr/>
        </p:nvSpPr>
        <p:spPr>
          <a:xfrm>
            <a:off x="1050807" y="0"/>
            <a:ext cx="621641" cy="6858000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B9BAFA-EEA7-DAE4-066D-C0E84D12CC74}"/>
              </a:ext>
            </a:extLst>
          </p:cNvPr>
          <p:cNvSpPr/>
          <p:nvPr/>
        </p:nvSpPr>
        <p:spPr>
          <a:xfrm>
            <a:off x="0" y="0"/>
            <a:ext cx="10508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76">
            <a:extLst>
              <a:ext uri="{FF2B5EF4-FFF2-40B4-BE49-F238E27FC236}">
                <a16:creationId xmlns:a16="http://schemas.microsoft.com/office/drawing/2014/main" id="{E3F9A723-B274-1188-D494-C8A251BE7006}"/>
              </a:ext>
            </a:extLst>
          </p:cNvPr>
          <p:cNvSpPr/>
          <p:nvPr/>
        </p:nvSpPr>
        <p:spPr>
          <a:xfrm>
            <a:off x="1672448" y="1640223"/>
            <a:ext cx="1953892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A396C-6065-79B5-7B06-E7C304717FA6}"/>
              </a:ext>
            </a:extLst>
          </p:cNvPr>
          <p:cNvSpPr txBox="1"/>
          <p:nvPr/>
        </p:nvSpPr>
        <p:spPr>
          <a:xfrm>
            <a:off x="1726006" y="1707813"/>
            <a:ext cx="1500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EPI</a:t>
            </a:r>
          </a:p>
        </p:txBody>
      </p:sp>
      <p:sp>
        <p:nvSpPr>
          <p:cNvPr id="6" name="Trapezoid 66">
            <a:extLst>
              <a:ext uri="{FF2B5EF4-FFF2-40B4-BE49-F238E27FC236}">
                <a16:creationId xmlns:a16="http://schemas.microsoft.com/office/drawing/2014/main" id="{44E65987-C5C6-2444-DBCB-65E79A6739FD}"/>
              </a:ext>
            </a:extLst>
          </p:cNvPr>
          <p:cNvSpPr/>
          <p:nvPr/>
        </p:nvSpPr>
        <p:spPr>
          <a:xfrm rot="5400000" flipH="1">
            <a:off x="619518" y="1055243"/>
            <a:ext cx="1483673" cy="626690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864381 w 1677771"/>
              <a:gd name="connsiteY0" fmla="*/ 1797595 h 1797595"/>
              <a:gd name="connsiteX1" fmla="*/ 0 w 1677771"/>
              <a:gd name="connsiteY1" fmla="*/ 0 h 1797595"/>
              <a:gd name="connsiteX2" fmla="*/ 855276 w 1677771"/>
              <a:gd name="connsiteY2" fmla="*/ 793 h 1797595"/>
              <a:gd name="connsiteX3" fmla="*/ 1677771 w 1677771"/>
              <a:gd name="connsiteY3" fmla="*/ 1797595 h 1797595"/>
              <a:gd name="connsiteX4" fmla="*/ 864381 w 1677771"/>
              <a:gd name="connsiteY4" fmla="*/ 1797595 h 1797595"/>
              <a:gd name="connsiteX0" fmla="*/ 864381 w 1677771"/>
              <a:gd name="connsiteY0" fmla="*/ 1796802 h 1796802"/>
              <a:gd name="connsiteX1" fmla="*/ 0 w 1677771"/>
              <a:gd name="connsiteY1" fmla="*/ 11907 h 1796802"/>
              <a:gd name="connsiteX2" fmla="*/ 855276 w 1677771"/>
              <a:gd name="connsiteY2" fmla="*/ 0 h 1796802"/>
              <a:gd name="connsiteX3" fmla="*/ 1677771 w 1677771"/>
              <a:gd name="connsiteY3" fmla="*/ 1796802 h 1796802"/>
              <a:gd name="connsiteX4" fmla="*/ 864381 w 1677771"/>
              <a:gd name="connsiteY4" fmla="*/ 1796802 h 1796802"/>
              <a:gd name="connsiteX0" fmla="*/ 867554 w 1680944"/>
              <a:gd name="connsiteY0" fmla="*/ 1796802 h 1796802"/>
              <a:gd name="connsiteX1" fmla="*/ 0 w 1680944"/>
              <a:gd name="connsiteY1" fmla="*/ 34132 h 1796802"/>
              <a:gd name="connsiteX2" fmla="*/ 858449 w 1680944"/>
              <a:gd name="connsiteY2" fmla="*/ 0 h 1796802"/>
              <a:gd name="connsiteX3" fmla="*/ 1680944 w 1680944"/>
              <a:gd name="connsiteY3" fmla="*/ 1796802 h 1796802"/>
              <a:gd name="connsiteX4" fmla="*/ 867554 w 1680944"/>
              <a:gd name="connsiteY4" fmla="*/ 1796802 h 1796802"/>
              <a:gd name="connsiteX0" fmla="*/ 870729 w 1684119"/>
              <a:gd name="connsiteY0" fmla="*/ 1796802 h 1796802"/>
              <a:gd name="connsiteX1" fmla="*/ 0 w 1684119"/>
              <a:gd name="connsiteY1" fmla="*/ 11907 h 1796802"/>
              <a:gd name="connsiteX2" fmla="*/ 861624 w 1684119"/>
              <a:gd name="connsiteY2" fmla="*/ 0 h 1796802"/>
              <a:gd name="connsiteX3" fmla="*/ 1684119 w 1684119"/>
              <a:gd name="connsiteY3" fmla="*/ 1796802 h 1796802"/>
              <a:gd name="connsiteX4" fmla="*/ 870729 w 1684119"/>
              <a:gd name="connsiteY4" fmla="*/ 1796802 h 1796802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5077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9839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8070 h 1788070"/>
              <a:gd name="connsiteX1" fmla="*/ 0 w 1684119"/>
              <a:gd name="connsiteY1" fmla="*/ 3175 h 1788070"/>
              <a:gd name="connsiteX2" fmla="*/ 527458 w 1684119"/>
              <a:gd name="connsiteY2" fmla="*/ 0 h 1788070"/>
              <a:gd name="connsiteX3" fmla="*/ 1684119 w 1684119"/>
              <a:gd name="connsiteY3" fmla="*/ 1788070 h 1788070"/>
              <a:gd name="connsiteX4" fmla="*/ 870729 w 1684119"/>
              <a:gd name="connsiteY4" fmla="*/ 1788070 h 178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119" h="1788070">
                <a:moveTo>
                  <a:pt x="870729" y="1788070"/>
                </a:moveTo>
                <a:lnTo>
                  <a:pt x="0" y="3175"/>
                </a:lnTo>
                <a:lnTo>
                  <a:pt x="527458" y="0"/>
                </a:lnTo>
                <a:lnTo>
                  <a:pt x="1684119" y="1788070"/>
                </a:lnTo>
                <a:lnTo>
                  <a:pt x="870729" y="178807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027953E-01BE-7D60-7C28-F7221567494B}"/>
              </a:ext>
            </a:extLst>
          </p:cNvPr>
          <p:cNvGrpSpPr/>
          <p:nvPr/>
        </p:nvGrpSpPr>
        <p:grpSpPr>
          <a:xfrm>
            <a:off x="379413" y="626749"/>
            <a:ext cx="668598" cy="716582"/>
            <a:chOff x="550864" y="549273"/>
            <a:chExt cx="668598" cy="716582"/>
          </a:xfrm>
          <a:solidFill>
            <a:schemeClr val="bg2">
              <a:lumMod val="50000"/>
            </a:schemeClr>
          </a:solidFill>
        </p:grpSpPr>
        <p:sp>
          <p:nvSpPr>
            <p:cNvPr id="8" name="Rectangle: Single Corner Rounded 7">
              <a:extLst>
                <a:ext uri="{FF2B5EF4-FFF2-40B4-BE49-F238E27FC236}">
                  <a16:creationId xmlns:a16="http://schemas.microsoft.com/office/drawing/2014/main" id="{3BB877E4-CA3B-BAB0-325B-FD243AAE8F20}"/>
                </a:ext>
              </a:extLst>
            </p:cNvPr>
            <p:cNvSpPr/>
            <p:nvPr/>
          </p:nvSpPr>
          <p:spPr>
            <a:xfrm rot="16200000">
              <a:off x="526872" y="573265"/>
              <a:ext cx="716582" cy="668598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C7CDD2-DFD4-2400-91B0-050004517DB9}"/>
                </a:ext>
              </a:extLst>
            </p:cNvPr>
            <p:cNvSpPr txBox="1"/>
            <p:nvPr/>
          </p:nvSpPr>
          <p:spPr>
            <a:xfrm>
              <a:off x="593192" y="722897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01</a:t>
              </a:r>
            </a:p>
          </p:txBody>
        </p:sp>
      </p:grpSp>
      <p:sp>
        <p:nvSpPr>
          <p:cNvPr id="10" name="Pentagon 75">
            <a:extLst>
              <a:ext uri="{FF2B5EF4-FFF2-40B4-BE49-F238E27FC236}">
                <a16:creationId xmlns:a16="http://schemas.microsoft.com/office/drawing/2014/main" id="{1712A97E-91E8-7DF2-601E-ED16A0B40714}"/>
              </a:ext>
            </a:extLst>
          </p:cNvPr>
          <p:cNvSpPr/>
          <p:nvPr/>
        </p:nvSpPr>
        <p:spPr>
          <a:xfrm>
            <a:off x="1672448" y="2522282"/>
            <a:ext cx="2396443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915C4-F43B-24CA-2811-CAA5F0AA2CD0}"/>
              </a:ext>
            </a:extLst>
          </p:cNvPr>
          <p:cNvSpPr txBox="1"/>
          <p:nvPr/>
        </p:nvSpPr>
        <p:spPr>
          <a:xfrm>
            <a:off x="1852069" y="2589872"/>
            <a:ext cx="2164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Produits d’entretien</a:t>
            </a:r>
          </a:p>
        </p:txBody>
      </p:sp>
      <p:sp>
        <p:nvSpPr>
          <p:cNvPr id="12" name="Trapezoid 66">
            <a:extLst>
              <a:ext uri="{FF2B5EF4-FFF2-40B4-BE49-F238E27FC236}">
                <a16:creationId xmlns:a16="http://schemas.microsoft.com/office/drawing/2014/main" id="{1FB9021A-FB2C-F702-2114-05BC26750722}"/>
              </a:ext>
            </a:extLst>
          </p:cNvPr>
          <p:cNvSpPr/>
          <p:nvPr/>
        </p:nvSpPr>
        <p:spPr>
          <a:xfrm rot="5400000" flipH="1">
            <a:off x="765944" y="2087433"/>
            <a:ext cx="1190821" cy="626688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9255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6302 w 1349692"/>
              <a:gd name="connsiteY0" fmla="*/ 1796802 h 1796802"/>
              <a:gd name="connsiteX1" fmla="*/ 0 w 1349692"/>
              <a:gd name="connsiteY1" fmla="*/ 4422 h 1796802"/>
              <a:gd name="connsiteX2" fmla="*/ 531216 w 1349692"/>
              <a:gd name="connsiteY2" fmla="*/ 0 h 1796802"/>
              <a:gd name="connsiteX3" fmla="*/ 1349692 w 1349692"/>
              <a:gd name="connsiteY3" fmla="*/ 1796802 h 1796802"/>
              <a:gd name="connsiteX4" fmla="*/ 536302 w 1349692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8313 w 1351703"/>
              <a:gd name="connsiteY0" fmla="*/ 1796802 h 1796802"/>
              <a:gd name="connsiteX1" fmla="*/ 0 w 1351703"/>
              <a:gd name="connsiteY1" fmla="*/ 4422 h 1796802"/>
              <a:gd name="connsiteX2" fmla="*/ 533227 w 1351703"/>
              <a:gd name="connsiteY2" fmla="*/ 0 h 1796802"/>
              <a:gd name="connsiteX3" fmla="*/ 1351703 w 1351703"/>
              <a:gd name="connsiteY3" fmla="*/ 1796802 h 1796802"/>
              <a:gd name="connsiteX4" fmla="*/ 538313 w 1351703"/>
              <a:gd name="connsiteY4" fmla="*/ 1796802 h 179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03" h="1796802">
                <a:moveTo>
                  <a:pt x="538313" y="1796802"/>
                </a:moveTo>
                <a:lnTo>
                  <a:pt x="0" y="4422"/>
                </a:lnTo>
                <a:lnTo>
                  <a:pt x="533227" y="0"/>
                </a:lnTo>
                <a:lnTo>
                  <a:pt x="1351703" y="1796802"/>
                </a:lnTo>
                <a:lnTo>
                  <a:pt x="538313" y="179680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B7608A-699F-73F2-08F1-BF88FF51797F}"/>
              </a:ext>
            </a:extLst>
          </p:cNvPr>
          <p:cNvGrpSpPr/>
          <p:nvPr/>
        </p:nvGrpSpPr>
        <p:grpSpPr>
          <a:xfrm>
            <a:off x="379416" y="1805012"/>
            <a:ext cx="668596" cy="716581"/>
            <a:chOff x="550867" y="1557349"/>
            <a:chExt cx="668596" cy="716581"/>
          </a:xfrm>
          <a:solidFill>
            <a:schemeClr val="bg2">
              <a:lumMod val="5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D4618F4-4A50-3CF1-499C-2D5C5F7A4C42}"/>
                </a:ext>
              </a:extLst>
            </p:cNvPr>
            <p:cNvSpPr/>
            <p:nvPr/>
          </p:nvSpPr>
          <p:spPr>
            <a:xfrm>
              <a:off x="550867" y="1557349"/>
              <a:ext cx="668596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F35789-5657-0C46-B942-BFB6B5537497}"/>
                </a:ext>
              </a:extLst>
            </p:cNvPr>
            <p:cNvSpPr txBox="1"/>
            <p:nvPr/>
          </p:nvSpPr>
          <p:spPr>
            <a:xfrm>
              <a:off x="593192" y="1730973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02</a:t>
              </a:r>
            </a:p>
          </p:txBody>
        </p:sp>
      </p:grpSp>
      <p:sp>
        <p:nvSpPr>
          <p:cNvPr id="16" name="Pentagon 70">
            <a:extLst>
              <a:ext uri="{FF2B5EF4-FFF2-40B4-BE49-F238E27FC236}">
                <a16:creationId xmlns:a16="http://schemas.microsoft.com/office/drawing/2014/main" id="{2126F712-75BD-6C65-EB78-521FA010E4C7}"/>
              </a:ext>
            </a:extLst>
          </p:cNvPr>
          <p:cNvSpPr/>
          <p:nvPr/>
        </p:nvSpPr>
        <p:spPr>
          <a:xfrm>
            <a:off x="1672448" y="3424658"/>
            <a:ext cx="2743745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83EE2-C7E9-D3C8-5F3A-D066C58F2E9D}"/>
              </a:ext>
            </a:extLst>
          </p:cNvPr>
          <p:cNvSpPr txBox="1"/>
          <p:nvPr/>
        </p:nvSpPr>
        <p:spPr>
          <a:xfrm>
            <a:off x="1670195" y="3492248"/>
            <a:ext cx="2345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Protection/ change</a:t>
            </a:r>
          </a:p>
        </p:txBody>
      </p:sp>
      <p:sp>
        <p:nvSpPr>
          <p:cNvPr id="18" name="Trapezoid 66">
            <a:extLst>
              <a:ext uri="{FF2B5EF4-FFF2-40B4-BE49-F238E27FC236}">
                <a16:creationId xmlns:a16="http://schemas.microsoft.com/office/drawing/2014/main" id="{EE33D650-A85D-DA58-7741-1463862E5B31}"/>
              </a:ext>
            </a:extLst>
          </p:cNvPr>
          <p:cNvSpPr/>
          <p:nvPr/>
        </p:nvSpPr>
        <p:spPr>
          <a:xfrm rot="5400000" flipH="1">
            <a:off x="915088" y="3136429"/>
            <a:ext cx="891991" cy="626144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21631 h 1821631"/>
              <a:gd name="connsiteX1" fmla="*/ 0 w 1008481"/>
              <a:gd name="connsiteY1" fmla="*/ 11336 h 1821631"/>
              <a:gd name="connsiteX2" fmla="*/ 528886 w 1008481"/>
              <a:gd name="connsiteY2" fmla="*/ 0 h 1821631"/>
              <a:gd name="connsiteX3" fmla="*/ 1008481 w 1008481"/>
              <a:gd name="connsiteY3" fmla="*/ 1821631 h 1821631"/>
              <a:gd name="connsiteX4" fmla="*/ 195091 w 100848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0896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2907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203129 w 1016519"/>
              <a:gd name="connsiteY0" fmla="*/ 1821631 h 1821631"/>
              <a:gd name="connsiteX1" fmla="*/ 0 w 1016519"/>
              <a:gd name="connsiteY1" fmla="*/ 795 h 1821631"/>
              <a:gd name="connsiteX2" fmla="*/ 538935 w 1016519"/>
              <a:gd name="connsiteY2" fmla="*/ 0 h 1821631"/>
              <a:gd name="connsiteX3" fmla="*/ 1016519 w 1016519"/>
              <a:gd name="connsiteY3" fmla="*/ 1821631 h 1821631"/>
              <a:gd name="connsiteX4" fmla="*/ 203129 w 1016519"/>
              <a:gd name="connsiteY4" fmla="*/ 1821631 h 1821631"/>
              <a:gd name="connsiteX0" fmla="*/ 197100 w 1010490"/>
              <a:gd name="connsiteY0" fmla="*/ 1821631 h 1821631"/>
              <a:gd name="connsiteX1" fmla="*/ 0 w 1010490"/>
              <a:gd name="connsiteY1" fmla="*/ 795 h 1821631"/>
              <a:gd name="connsiteX2" fmla="*/ 532906 w 1010490"/>
              <a:gd name="connsiteY2" fmla="*/ 0 h 1821631"/>
              <a:gd name="connsiteX3" fmla="*/ 1010490 w 1010490"/>
              <a:gd name="connsiteY3" fmla="*/ 1821631 h 1821631"/>
              <a:gd name="connsiteX4" fmla="*/ 197100 w 1010490"/>
              <a:gd name="connsiteY4" fmla="*/ 1821631 h 1821631"/>
              <a:gd name="connsiteX0" fmla="*/ 199109 w 1012499"/>
              <a:gd name="connsiteY0" fmla="*/ 1821631 h 1821631"/>
              <a:gd name="connsiteX1" fmla="*/ 0 w 1012499"/>
              <a:gd name="connsiteY1" fmla="*/ 795 h 1821631"/>
              <a:gd name="connsiteX2" fmla="*/ 534915 w 1012499"/>
              <a:gd name="connsiteY2" fmla="*/ 0 h 1821631"/>
              <a:gd name="connsiteX3" fmla="*/ 1012499 w 1012499"/>
              <a:gd name="connsiteY3" fmla="*/ 1821631 h 1821631"/>
              <a:gd name="connsiteX4" fmla="*/ 199109 w 1012499"/>
              <a:gd name="connsiteY4" fmla="*/ 1821631 h 18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2499" h="1821631">
                <a:moveTo>
                  <a:pt x="199109" y="1821631"/>
                </a:moveTo>
                <a:lnTo>
                  <a:pt x="0" y="795"/>
                </a:lnTo>
                <a:lnTo>
                  <a:pt x="534915" y="0"/>
                </a:lnTo>
                <a:lnTo>
                  <a:pt x="1012499" y="1821631"/>
                </a:lnTo>
                <a:lnTo>
                  <a:pt x="199109" y="182163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A09895-19AC-A1F9-F51A-5E3E019584BC}"/>
              </a:ext>
            </a:extLst>
          </p:cNvPr>
          <p:cNvGrpSpPr/>
          <p:nvPr/>
        </p:nvGrpSpPr>
        <p:grpSpPr>
          <a:xfrm>
            <a:off x="379413" y="3003583"/>
            <a:ext cx="669142" cy="716581"/>
            <a:chOff x="550864" y="2565420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7C54FC5-4BEE-A7A5-C6AB-39D0C05995B0}"/>
                </a:ext>
              </a:extLst>
            </p:cNvPr>
            <p:cNvSpPr/>
            <p:nvPr/>
          </p:nvSpPr>
          <p:spPr>
            <a:xfrm>
              <a:off x="550864" y="2565420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22B883-A06F-8993-9767-93DB219FAF08}"/>
                </a:ext>
              </a:extLst>
            </p:cNvPr>
            <p:cNvSpPr txBox="1"/>
            <p:nvPr/>
          </p:nvSpPr>
          <p:spPr>
            <a:xfrm>
              <a:off x="593192" y="2739044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03</a:t>
              </a:r>
            </a:p>
          </p:txBody>
        </p:sp>
      </p:grpSp>
      <p:sp>
        <p:nvSpPr>
          <p:cNvPr id="22" name="Pentagon 23">
            <a:extLst>
              <a:ext uri="{FF2B5EF4-FFF2-40B4-BE49-F238E27FC236}">
                <a16:creationId xmlns:a16="http://schemas.microsoft.com/office/drawing/2014/main" id="{7BA95F03-F72D-4174-2046-611FB59A2507}"/>
              </a:ext>
            </a:extLst>
          </p:cNvPr>
          <p:cNvSpPr/>
          <p:nvPr/>
        </p:nvSpPr>
        <p:spPr>
          <a:xfrm>
            <a:off x="1672448" y="4327031"/>
            <a:ext cx="3310807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1501A5-9DA9-1109-534B-03074C4D88D0}"/>
              </a:ext>
            </a:extLst>
          </p:cNvPr>
          <p:cNvSpPr txBox="1"/>
          <p:nvPr/>
        </p:nvSpPr>
        <p:spPr>
          <a:xfrm>
            <a:off x="1852069" y="4375778"/>
            <a:ext cx="2837961" cy="35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Régime antidiarrhéique</a:t>
            </a:r>
          </a:p>
        </p:txBody>
      </p:sp>
      <p:sp>
        <p:nvSpPr>
          <p:cNvPr id="24" name="Trapezoid 25">
            <a:extLst>
              <a:ext uri="{FF2B5EF4-FFF2-40B4-BE49-F238E27FC236}">
                <a16:creationId xmlns:a16="http://schemas.microsoft.com/office/drawing/2014/main" id="{1C23FDF9-E47E-72E5-A9DC-A289F8C9B169}"/>
              </a:ext>
            </a:extLst>
          </p:cNvPr>
          <p:cNvSpPr/>
          <p:nvPr/>
        </p:nvSpPr>
        <p:spPr>
          <a:xfrm rot="5400000">
            <a:off x="1003214" y="4247251"/>
            <a:ext cx="716824" cy="626143"/>
          </a:xfrm>
          <a:custGeom>
            <a:avLst/>
            <a:gdLst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797247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804391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171" h="824235">
                <a:moveTo>
                  <a:pt x="0" y="824235"/>
                </a:moveTo>
                <a:lnTo>
                  <a:pt x="166924" y="0"/>
                </a:lnTo>
                <a:lnTo>
                  <a:pt x="804391" y="0"/>
                </a:lnTo>
                <a:lnTo>
                  <a:pt x="964171" y="824235"/>
                </a:lnTo>
                <a:lnTo>
                  <a:pt x="0" y="8242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837D33-4231-43A8-A2C2-F2ADE392C60A}"/>
              </a:ext>
            </a:extLst>
          </p:cNvPr>
          <p:cNvGrpSpPr/>
          <p:nvPr/>
        </p:nvGrpSpPr>
        <p:grpSpPr>
          <a:xfrm>
            <a:off x="379414" y="4202154"/>
            <a:ext cx="669142" cy="716581"/>
            <a:chOff x="550865" y="3573491"/>
            <a:chExt cx="669142" cy="716581"/>
          </a:xfrm>
          <a:solidFill>
            <a:schemeClr val="accent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684FAAA-B7CB-F3B6-6933-16B0F99971FA}"/>
                </a:ext>
              </a:extLst>
            </p:cNvPr>
            <p:cNvSpPr/>
            <p:nvPr/>
          </p:nvSpPr>
          <p:spPr>
            <a:xfrm>
              <a:off x="550865" y="3573491"/>
              <a:ext cx="669142" cy="71658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227480-AFD2-3C7D-2946-261512BCD7C2}"/>
                </a:ext>
              </a:extLst>
            </p:cNvPr>
            <p:cNvSpPr txBox="1"/>
            <p:nvPr/>
          </p:nvSpPr>
          <p:spPr>
            <a:xfrm>
              <a:off x="593192" y="3747115"/>
              <a:ext cx="583942" cy="36933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04</a:t>
              </a:r>
            </a:p>
          </p:txBody>
        </p:sp>
      </p:grpSp>
      <p:sp>
        <p:nvSpPr>
          <p:cNvPr id="28" name="Pentagon 27">
            <a:extLst>
              <a:ext uri="{FF2B5EF4-FFF2-40B4-BE49-F238E27FC236}">
                <a16:creationId xmlns:a16="http://schemas.microsoft.com/office/drawing/2014/main" id="{6ED9D650-A82F-55A7-D20E-12844FB9B6DD}"/>
              </a:ext>
            </a:extLst>
          </p:cNvPr>
          <p:cNvSpPr/>
          <p:nvPr/>
        </p:nvSpPr>
        <p:spPr>
          <a:xfrm>
            <a:off x="1672447" y="5207011"/>
            <a:ext cx="3802051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4EC05D-F28D-BA72-D595-B7F6361E9A96}"/>
              </a:ext>
            </a:extLst>
          </p:cNvPr>
          <p:cNvSpPr txBox="1"/>
          <p:nvPr/>
        </p:nvSpPr>
        <p:spPr>
          <a:xfrm>
            <a:off x="3287886" y="5274601"/>
            <a:ext cx="1786563" cy="33855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Perfusion</a:t>
            </a:r>
          </a:p>
        </p:txBody>
      </p:sp>
      <p:sp>
        <p:nvSpPr>
          <p:cNvPr id="30" name="Trapezoid 66">
            <a:extLst>
              <a:ext uri="{FF2B5EF4-FFF2-40B4-BE49-F238E27FC236}">
                <a16:creationId xmlns:a16="http://schemas.microsoft.com/office/drawing/2014/main" id="{414E5E2A-5DAF-31EF-83AD-C878FDFBE3C7}"/>
              </a:ext>
            </a:extLst>
          </p:cNvPr>
          <p:cNvSpPr/>
          <p:nvPr/>
        </p:nvSpPr>
        <p:spPr>
          <a:xfrm rot="5400000">
            <a:off x="917021" y="5337755"/>
            <a:ext cx="888450" cy="625381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36924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481" h="1811089">
                <a:moveTo>
                  <a:pt x="195091" y="1811089"/>
                </a:moveTo>
                <a:lnTo>
                  <a:pt x="0" y="794"/>
                </a:lnTo>
                <a:lnTo>
                  <a:pt x="536924" y="0"/>
                </a:lnTo>
                <a:lnTo>
                  <a:pt x="1008481" y="1811089"/>
                </a:lnTo>
                <a:lnTo>
                  <a:pt x="195091" y="1811089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F8DA0A-F5EA-8DFE-8F90-FFED5EBD1441}"/>
              </a:ext>
            </a:extLst>
          </p:cNvPr>
          <p:cNvGrpSpPr/>
          <p:nvPr/>
        </p:nvGrpSpPr>
        <p:grpSpPr>
          <a:xfrm>
            <a:off x="379413" y="5378332"/>
            <a:ext cx="669142" cy="716581"/>
            <a:chOff x="550864" y="4581565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9683AD7-A8B6-18FA-2F0E-B7D0B4897D82}"/>
                </a:ext>
              </a:extLst>
            </p:cNvPr>
            <p:cNvSpPr/>
            <p:nvPr/>
          </p:nvSpPr>
          <p:spPr>
            <a:xfrm>
              <a:off x="550864" y="4581565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BF2C38-83BC-3EA7-1988-DEA6E5014E34}"/>
                </a:ext>
              </a:extLst>
            </p:cNvPr>
            <p:cNvSpPr txBox="1"/>
            <p:nvPr/>
          </p:nvSpPr>
          <p:spPr>
            <a:xfrm>
              <a:off x="593192" y="4755189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05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2318FB9-841F-EBFD-78A3-BD53CF82BD1D}"/>
              </a:ext>
            </a:extLst>
          </p:cNvPr>
          <p:cNvSpPr txBox="1"/>
          <p:nvPr/>
        </p:nvSpPr>
        <p:spPr>
          <a:xfrm>
            <a:off x="6915543" y="732086"/>
            <a:ext cx="4317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Retour sur </a:t>
            </a:r>
            <a:r>
              <a:rPr lang="fr-FR" sz="2400" b="1" dirty="0">
                <a:latin typeface="+mj-lt"/>
              </a:rPr>
              <a:t>l’état</a:t>
            </a:r>
            <a:r>
              <a:rPr lang="en-US" sz="2400" b="1" dirty="0">
                <a:latin typeface="+mj-lt"/>
              </a:rPr>
              <a:t> des stocks</a:t>
            </a:r>
            <a:endParaRPr lang="id-ID" sz="24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D55BC48-EC57-A625-C560-B2BA8CC60E52}"/>
              </a:ext>
            </a:extLst>
          </p:cNvPr>
          <p:cNvGrpSpPr/>
          <p:nvPr/>
        </p:nvGrpSpPr>
        <p:grpSpPr>
          <a:xfrm>
            <a:off x="6226363" y="3519232"/>
            <a:ext cx="401864" cy="401864"/>
            <a:chOff x="628650" y="4324350"/>
            <a:chExt cx="1104900" cy="11049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3A7EC28-77C9-C645-5582-3336E3E58B51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0DEEB02-79B6-E244-041C-6BD86C82AA79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Image 35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0A55670-1BF4-19F6-BBA6-32F671C93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14726"/>
            <a:ext cx="1821011" cy="458329"/>
          </a:xfrm>
          <a:prstGeom prst="rect">
            <a:avLst/>
          </a:prstGeom>
        </p:spPr>
      </p:pic>
      <p:grpSp>
        <p:nvGrpSpPr>
          <p:cNvPr id="37" name="Group 48">
            <a:extLst>
              <a:ext uri="{FF2B5EF4-FFF2-40B4-BE49-F238E27FC236}">
                <a16:creationId xmlns:a16="http://schemas.microsoft.com/office/drawing/2014/main" id="{EAB6D816-9540-2E41-BD53-CF1DE29C5CA4}"/>
              </a:ext>
            </a:extLst>
          </p:cNvPr>
          <p:cNvGrpSpPr/>
          <p:nvPr/>
        </p:nvGrpSpPr>
        <p:grpSpPr>
          <a:xfrm>
            <a:off x="6230141" y="4397625"/>
            <a:ext cx="401864" cy="401864"/>
            <a:chOff x="628650" y="4324350"/>
            <a:chExt cx="1104900" cy="1104900"/>
          </a:xfrm>
        </p:grpSpPr>
        <p:sp>
          <p:nvSpPr>
            <p:cNvPr id="38" name="Oval 50">
              <a:extLst>
                <a:ext uri="{FF2B5EF4-FFF2-40B4-BE49-F238E27FC236}">
                  <a16:creationId xmlns:a16="http://schemas.microsoft.com/office/drawing/2014/main" id="{27D76E82-6DD2-B6F4-78A5-A018D0E2C53C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279F04F-6240-1005-E1AB-4A9E1FA95905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48">
            <a:extLst>
              <a:ext uri="{FF2B5EF4-FFF2-40B4-BE49-F238E27FC236}">
                <a16:creationId xmlns:a16="http://schemas.microsoft.com/office/drawing/2014/main" id="{82FA93F3-C5B7-E33A-1717-B822E67DBC86}"/>
              </a:ext>
            </a:extLst>
          </p:cNvPr>
          <p:cNvGrpSpPr/>
          <p:nvPr/>
        </p:nvGrpSpPr>
        <p:grpSpPr>
          <a:xfrm>
            <a:off x="6240415" y="5225534"/>
            <a:ext cx="401864" cy="401864"/>
            <a:chOff x="628650" y="4324350"/>
            <a:chExt cx="1104900" cy="1104900"/>
          </a:xfrm>
        </p:grpSpPr>
        <p:sp>
          <p:nvSpPr>
            <p:cNvPr id="41" name="Oval 50">
              <a:extLst>
                <a:ext uri="{FF2B5EF4-FFF2-40B4-BE49-F238E27FC236}">
                  <a16:creationId xmlns:a16="http://schemas.microsoft.com/office/drawing/2014/main" id="{05645686-2A60-038C-D944-B77CB508F8DB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F049A38-1533-47FC-63DC-34151806C94D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: Rounded Corners 34">
            <a:extLst>
              <a:ext uri="{FF2B5EF4-FFF2-40B4-BE49-F238E27FC236}">
                <a16:creationId xmlns:a16="http://schemas.microsoft.com/office/drawing/2014/main" id="{79A075E6-421D-4375-F0C4-099FA0F05D96}"/>
              </a:ext>
            </a:extLst>
          </p:cNvPr>
          <p:cNvSpPr/>
          <p:nvPr/>
        </p:nvSpPr>
        <p:spPr>
          <a:xfrm>
            <a:off x="6077741" y="1599123"/>
            <a:ext cx="5518815" cy="614448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</a:t>
            </a:r>
            <a:endParaRPr lang="id-ID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0" name="Rectangle: Rounded Corners 34">
            <a:extLst>
              <a:ext uri="{FF2B5EF4-FFF2-40B4-BE49-F238E27FC236}">
                <a16:creationId xmlns:a16="http://schemas.microsoft.com/office/drawing/2014/main" id="{7EB7079A-67DF-6F1C-1A64-05CFBD39C939}"/>
              </a:ext>
            </a:extLst>
          </p:cNvPr>
          <p:cNvSpPr/>
          <p:nvPr/>
        </p:nvSpPr>
        <p:spPr>
          <a:xfrm>
            <a:off x="6096000" y="3400257"/>
            <a:ext cx="5518815" cy="614448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</a:t>
            </a:r>
            <a:endParaRPr lang="id-ID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" name="Rectangle: Rounded Corners 34">
            <a:extLst>
              <a:ext uri="{FF2B5EF4-FFF2-40B4-BE49-F238E27FC236}">
                <a16:creationId xmlns:a16="http://schemas.microsoft.com/office/drawing/2014/main" id="{60ABAD84-A5BB-2A66-36E7-B02C4FE5A742}"/>
              </a:ext>
            </a:extLst>
          </p:cNvPr>
          <p:cNvSpPr/>
          <p:nvPr/>
        </p:nvSpPr>
        <p:spPr>
          <a:xfrm>
            <a:off x="6077741" y="4279819"/>
            <a:ext cx="5518815" cy="614448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</a:t>
            </a:r>
            <a:endParaRPr lang="id-ID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2" name="Rectangle: Rounded Corners 34">
            <a:extLst>
              <a:ext uri="{FF2B5EF4-FFF2-40B4-BE49-F238E27FC236}">
                <a16:creationId xmlns:a16="http://schemas.microsoft.com/office/drawing/2014/main" id="{30D4B62A-3B41-0D78-C7D5-3FF503788AC6}"/>
              </a:ext>
            </a:extLst>
          </p:cNvPr>
          <p:cNvSpPr/>
          <p:nvPr/>
        </p:nvSpPr>
        <p:spPr>
          <a:xfrm>
            <a:off x="6084637" y="5106574"/>
            <a:ext cx="5518815" cy="614448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</a:t>
            </a:r>
            <a:endParaRPr lang="id-ID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0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86749-C95D-CA15-CF64-F49A5E74A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personne, mur, habits, tableau blanc&#10;&#10;Description générée automatiquement">
            <a:extLst>
              <a:ext uri="{FF2B5EF4-FFF2-40B4-BE49-F238E27FC236}">
                <a16:creationId xmlns:a16="http://schemas.microsoft.com/office/drawing/2014/main" id="{78FEE5FB-8ABE-9C91-ECDB-EBA6A780AE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1" r="14411"/>
          <a:stretch>
            <a:fillRect/>
          </a:stretch>
        </p:blipFill>
        <p:spPr/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3B731EB-69CC-37FB-577D-115F32E4EBD2}"/>
              </a:ext>
            </a:extLst>
          </p:cNvPr>
          <p:cNvSpPr/>
          <p:nvPr/>
        </p:nvSpPr>
        <p:spPr>
          <a:xfrm>
            <a:off x="-220152" y="1200150"/>
            <a:ext cx="8183052" cy="4457700"/>
          </a:xfrm>
          <a:custGeom>
            <a:avLst/>
            <a:gdLst>
              <a:gd name="connsiteX0" fmla="*/ 0 w 8183052"/>
              <a:gd name="connsiteY0" fmla="*/ 0 h 4457700"/>
              <a:gd name="connsiteX1" fmla="*/ 7821087 w 8183052"/>
              <a:gd name="connsiteY1" fmla="*/ 0 h 4457700"/>
              <a:gd name="connsiteX2" fmla="*/ 8183052 w 8183052"/>
              <a:gd name="connsiteY2" fmla="*/ 361965 h 4457700"/>
              <a:gd name="connsiteX3" fmla="*/ 8183052 w 8183052"/>
              <a:gd name="connsiteY3" fmla="*/ 4095735 h 4457700"/>
              <a:gd name="connsiteX4" fmla="*/ 7821087 w 8183052"/>
              <a:gd name="connsiteY4" fmla="*/ 4457700 h 4457700"/>
              <a:gd name="connsiteX5" fmla="*/ 0 w 8183052"/>
              <a:gd name="connsiteY5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83052" h="4457700">
                <a:moveTo>
                  <a:pt x="0" y="0"/>
                </a:moveTo>
                <a:lnTo>
                  <a:pt x="7821087" y="0"/>
                </a:lnTo>
                <a:cubicBezTo>
                  <a:pt x="8020995" y="0"/>
                  <a:pt x="8183052" y="162057"/>
                  <a:pt x="8183052" y="361965"/>
                </a:cubicBezTo>
                <a:lnTo>
                  <a:pt x="8183052" y="4095735"/>
                </a:lnTo>
                <a:cubicBezTo>
                  <a:pt x="8183052" y="4295643"/>
                  <a:pt x="8020995" y="4457700"/>
                  <a:pt x="7821087" y="4457700"/>
                </a:cubicBezTo>
                <a:lnTo>
                  <a:pt x="0" y="44577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3020DE-DAFC-838E-FC65-888EE0EC847C}"/>
              </a:ext>
            </a:extLst>
          </p:cNvPr>
          <p:cNvSpPr txBox="1"/>
          <p:nvPr/>
        </p:nvSpPr>
        <p:spPr>
          <a:xfrm>
            <a:off x="0" y="1991499"/>
            <a:ext cx="7690757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800" b="1" spc="450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lnSpc>
                <a:spcPts val="7000"/>
              </a:lnSpc>
            </a:pPr>
            <a:r>
              <a:rPr lang="fr-FR" sz="6000" b="0" spc="-150" dirty="0">
                <a:solidFill>
                  <a:schemeClr val="bg2">
                    <a:lumMod val="50000"/>
                  </a:schemeClr>
                </a:solidFill>
              </a:rPr>
              <a:t>Quelle est la situation sanitaire exceptionnelle ?</a:t>
            </a:r>
          </a:p>
        </p:txBody>
      </p:sp>
      <p:grpSp>
        <p:nvGrpSpPr>
          <p:cNvPr id="5" name="Group 25">
            <a:extLst>
              <a:ext uri="{FF2B5EF4-FFF2-40B4-BE49-F238E27FC236}">
                <a16:creationId xmlns:a16="http://schemas.microsoft.com/office/drawing/2014/main" id="{B2D1BE29-CC3E-8F0C-80BE-0B2502A71F34}"/>
              </a:ext>
            </a:extLst>
          </p:cNvPr>
          <p:cNvGrpSpPr/>
          <p:nvPr/>
        </p:nvGrpSpPr>
        <p:grpSpPr>
          <a:xfrm>
            <a:off x="7167537" y="4853732"/>
            <a:ext cx="523220" cy="523220"/>
            <a:chOff x="628650" y="4324350"/>
            <a:chExt cx="1104900" cy="1104900"/>
          </a:xfrm>
        </p:grpSpPr>
        <p:sp>
          <p:nvSpPr>
            <p:cNvPr id="6" name="Oval 23">
              <a:extLst>
                <a:ext uri="{FF2B5EF4-FFF2-40B4-BE49-F238E27FC236}">
                  <a16:creationId xmlns:a16="http://schemas.microsoft.com/office/drawing/2014/main" id="{72933A95-3F88-E418-3C6F-BBCBCC35A2C0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109466-025F-9A1B-0433-35D7AAEA7D87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47E8AB3F-0000-9222-A21D-9C4450E0B6B0}"/>
              </a:ext>
            </a:extLst>
          </p:cNvPr>
          <p:cNvCxnSpPr>
            <a:cxnSpLocks/>
          </p:cNvCxnSpPr>
          <p:nvPr/>
        </p:nvCxnSpPr>
        <p:spPr>
          <a:xfrm>
            <a:off x="2759397" y="4228320"/>
            <a:ext cx="1828800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03E1E6DC-B0EB-AF3B-549C-9567E8147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34" y="0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94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F9779-0A62-E28C-9C8F-7B85EB260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3B8A2E36-E379-4FAA-1DB2-545F27E2E80F}"/>
              </a:ext>
            </a:extLst>
          </p:cNvPr>
          <p:cNvSpPr/>
          <p:nvPr/>
        </p:nvSpPr>
        <p:spPr>
          <a:xfrm>
            <a:off x="10303492" y="-612815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D44113A-EE4F-BCEC-EF92-73B842F89280}"/>
              </a:ext>
            </a:extLst>
          </p:cNvPr>
          <p:cNvSpPr/>
          <p:nvPr/>
        </p:nvSpPr>
        <p:spPr>
          <a:xfrm>
            <a:off x="5800155" y="648801"/>
            <a:ext cx="5518815" cy="5551714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FEBCF4-F508-F45C-C7F9-372396FE6734}"/>
              </a:ext>
            </a:extLst>
          </p:cNvPr>
          <p:cNvSpPr/>
          <p:nvPr/>
        </p:nvSpPr>
        <p:spPr>
          <a:xfrm>
            <a:off x="1050807" y="0"/>
            <a:ext cx="621641" cy="6858000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BA82D6-2C05-19C7-FBCD-2668D53AF498}"/>
              </a:ext>
            </a:extLst>
          </p:cNvPr>
          <p:cNvSpPr/>
          <p:nvPr/>
        </p:nvSpPr>
        <p:spPr>
          <a:xfrm>
            <a:off x="0" y="0"/>
            <a:ext cx="10508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76">
            <a:extLst>
              <a:ext uri="{FF2B5EF4-FFF2-40B4-BE49-F238E27FC236}">
                <a16:creationId xmlns:a16="http://schemas.microsoft.com/office/drawing/2014/main" id="{F50BD9EF-B250-E5A4-8445-8D616D820F05}"/>
              </a:ext>
            </a:extLst>
          </p:cNvPr>
          <p:cNvSpPr/>
          <p:nvPr/>
        </p:nvSpPr>
        <p:spPr>
          <a:xfrm>
            <a:off x="1672448" y="1640223"/>
            <a:ext cx="1953892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4B468C-F5D7-4070-BF96-E6BB2AE7DBC3}"/>
              </a:ext>
            </a:extLst>
          </p:cNvPr>
          <p:cNvSpPr txBox="1"/>
          <p:nvPr/>
        </p:nvSpPr>
        <p:spPr>
          <a:xfrm>
            <a:off x="1726006" y="1707813"/>
            <a:ext cx="1500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Alerter</a:t>
            </a:r>
          </a:p>
        </p:txBody>
      </p:sp>
      <p:sp>
        <p:nvSpPr>
          <p:cNvPr id="6" name="Trapezoid 66">
            <a:extLst>
              <a:ext uri="{FF2B5EF4-FFF2-40B4-BE49-F238E27FC236}">
                <a16:creationId xmlns:a16="http://schemas.microsoft.com/office/drawing/2014/main" id="{2EA2EA6E-6CE5-1490-4E6A-7FF21F4C5FF9}"/>
              </a:ext>
            </a:extLst>
          </p:cNvPr>
          <p:cNvSpPr/>
          <p:nvPr/>
        </p:nvSpPr>
        <p:spPr>
          <a:xfrm rot="5400000" flipH="1">
            <a:off x="619518" y="1055243"/>
            <a:ext cx="1483673" cy="626690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864381 w 1677771"/>
              <a:gd name="connsiteY0" fmla="*/ 1797595 h 1797595"/>
              <a:gd name="connsiteX1" fmla="*/ 0 w 1677771"/>
              <a:gd name="connsiteY1" fmla="*/ 0 h 1797595"/>
              <a:gd name="connsiteX2" fmla="*/ 855276 w 1677771"/>
              <a:gd name="connsiteY2" fmla="*/ 793 h 1797595"/>
              <a:gd name="connsiteX3" fmla="*/ 1677771 w 1677771"/>
              <a:gd name="connsiteY3" fmla="*/ 1797595 h 1797595"/>
              <a:gd name="connsiteX4" fmla="*/ 864381 w 1677771"/>
              <a:gd name="connsiteY4" fmla="*/ 1797595 h 1797595"/>
              <a:gd name="connsiteX0" fmla="*/ 864381 w 1677771"/>
              <a:gd name="connsiteY0" fmla="*/ 1796802 h 1796802"/>
              <a:gd name="connsiteX1" fmla="*/ 0 w 1677771"/>
              <a:gd name="connsiteY1" fmla="*/ 11907 h 1796802"/>
              <a:gd name="connsiteX2" fmla="*/ 855276 w 1677771"/>
              <a:gd name="connsiteY2" fmla="*/ 0 h 1796802"/>
              <a:gd name="connsiteX3" fmla="*/ 1677771 w 1677771"/>
              <a:gd name="connsiteY3" fmla="*/ 1796802 h 1796802"/>
              <a:gd name="connsiteX4" fmla="*/ 864381 w 1677771"/>
              <a:gd name="connsiteY4" fmla="*/ 1796802 h 1796802"/>
              <a:gd name="connsiteX0" fmla="*/ 867554 w 1680944"/>
              <a:gd name="connsiteY0" fmla="*/ 1796802 h 1796802"/>
              <a:gd name="connsiteX1" fmla="*/ 0 w 1680944"/>
              <a:gd name="connsiteY1" fmla="*/ 34132 h 1796802"/>
              <a:gd name="connsiteX2" fmla="*/ 858449 w 1680944"/>
              <a:gd name="connsiteY2" fmla="*/ 0 h 1796802"/>
              <a:gd name="connsiteX3" fmla="*/ 1680944 w 1680944"/>
              <a:gd name="connsiteY3" fmla="*/ 1796802 h 1796802"/>
              <a:gd name="connsiteX4" fmla="*/ 867554 w 1680944"/>
              <a:gd name="connsiteY4" fmla="*/ 1796802 h 1796802"/>
              <a:gd name="connsiteX0" fmla="*/ 870729 w 1684119"/>
              <a:gd name="connsiteY0" fmla="*/ 1796802 h 1796802"/>
              <a:gd name="connsiteX1" fmla="*/ 0 w 1684119"/>
              <a:gd name="connsiteY1" fmla="*/ 11907 h 1796802"/>
              <a:gd name="connsiteX2" fmla="*/ 861624 w 1684119"/>
              <a:gd name="connsiteY2" fmla="*/ 0 h 1796802"/>
              <a:gd name="connsiteX3" fmla="*/ 1684119 w 1684119"/>
              <a:gd name="connsiteY3" fmla="*/ 1796802 h 1796802"/>
              <a:gd name="connsiteX4" fmla="*/ 870729 w 1684119"/>
              <a:gd name="connsiteY4" fmla="*/ 1796802 h 1796802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5077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9839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8070 h 1788070"/>
              <a:gd name="connsiteX1" fmla="*/ 0 w 1684119"/>
              <a:gd name="connsiteY1" fmla="*/ 3175 h 1788070"/>
              <a:gd name="connsiteX2" fmla="*/ 527458 w 1684119"/>
              <a:gd name="connsiteY2" fmla="*/ 0 h 1788070"/>
              <a:gd name="connsiteX3" fmla="*/ 1684119 w 1684119"/>
              <a:gd name="connsiteY3" fmla="*/ 1788070 h 1788070"/>
              <a:gd name="connsiteX4" fmla="*/ 870729 w 1684119"/>
              <a:gd name="connsiteY4" fmla="*/ 1788070 h 178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119" h="1788070">
                <a:moveTo>
                  <a:pt x="870729" y="1788070"/>
                </a:moveTo>
                <a:lnTo>
                  <a:pt x="0" y="3175"/>
                </a:lnTo>
                <a:lnTo>
                  <a:pt x="527458" y="0"/>
                </a:lnTo>
                <a:lnTo>
                  <a:pt x="1684119" y="1788070"/>
                </a:lnTo>
                <a:lnTo>
                  <a:pt x="870729" y="178807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BF5D46-72E8-7074-34A5-5C871BDDA925}"/>
              </a:ext>
            </a:extLst>
          </p:cNvPr>
          <p:cNvGrpSpPr/>
          <p:nvPr/>
        </p:nvGrpSpPr>
        <p:grpSpPr>
          <a:xfrm>
            <a:off x="379413" y="626749"/>
            <a:ext cx="668598" cy="716582"/>
            <a:chOff x="550864" y="549273"/>
            <a:chExt cx="668598" cy="716582"/>
          </a:xfrm>
          <a:solidFill>
            <a:schemeClr val="bg2">
              <a:lumMod val="50000"/>
            </a:schemeClr>
          </a:solidFill>
        </p:grpSpPr>
        <p:sp>
          <p:nvSpPr>
            <p:cNvPr id="8" name="Rectangle: Single Corner Rounded 7">
              <a:extLst>
                <a:ext uri="{FF2B5EF4-FFF2-40B4-BE49-F238E27FC236}">
                  <a16:creationId xmlns:a16="http://schemas.microsoft.com/office/drawing/2014/main" id="{DCDBE54F-9B32-5903-94C0-3B326BF66553}"/>
                </a:ext>
              </a:extLst>
            </p:cNvPr>
            <p:cNvSpPr/>
            <p:nvPr/>
          </p:nvSpPr>
          <p:spPr>
            <a:xfrm rot="16200000">
              <a:off x="526872" y="573265"/>
              <a:ext cx="716582" cy="668598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7EDE52-604D-1C8D-876D-0F628AF3E6CF}"/>
                </a:ext>
              </a:extLst>
            </p:cNvPr>
            <p:cNvSpPr txBox="1"/>
            <p:nvPr/>
          </p:nvSpPr>
          <p:spPr>
            <a:xfrm>
              <a:off x="593192" y="722897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01</a:t>
              </a:r>
            </a:p>
          </p:txBody>
        </p:sp>
      </p:grpSp>
      <p:sp>
        <p:nvSpPr>
          <p:cNvPr id="10" name="Pentagon 75">
            <a:extLst>
              <a:ext uri="{FF2B5EF4-FFF2-40B4-BE49-F238E27FC236}">
                <a16:creationId xmlns:a16="http://schemas.microsoft.com/office/drawing/2014/main" id="{8B7F10D2-0EF2-A06F-0765-7576A62D5A7A}"/>
              </a:ext>
            </a:extLst>
          </p:cNvPr>
          <p:cNvSpPr/>
          <p:nvPr/>
        </p:nvSpPr>
        <p:spPr>
          <a:xfrm>
            <a:off x="1672448" y="2522282"/>
            <a:ext cx="2396443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BB8E1D-BFDA-2124-AED3-50A9A3051BEC}"/>
              </a:ext>
            </a:extLst>
          </p:cNvPr>
          <p:cNvSpPr txBox="1"/>
          <p:nvPr/>
        </p:nvSpPr>
        <p:spPr>
          <a:xfrm>
            <a:off x="1852069" y="2589872"/>
            <a:ext cx="1816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Evaluer</a:t>
            </a:r>
          </a:p>
        </p:txBody>
      </p:sp>
      <p:sp>
        <p:nvSpPr>
          <p:cNvPr id="12" name="Trapezoid 66">
            <a:extLst>
              <a:ext uri="{FF2B5EF4-FFF2-40B4-BE49-F238E27FC236}">
                <a16:creationId xmlns:a16="http://schemas.microsoft.com/office/drawing/2014/main" id="{405C9A1E-091B-3A54-6F8F-6587FFDD13BD}"/>
              </a:ext>
            </a:extLst>
          </p:cNvPr>
          <p:cNvSpPr/>
          <p:nvPr/>
        </p:nvSpPr>
        <p:spPr>
          <a:xfrm rot="5400000" flipH="1">
            <a:off x="765944" y="2087433"/>
            <a:ext cx="1190821" cy="626688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9255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6302 w 1349692"/>
              <a:gd name="connsiteY0" fmla="*/ 1796802 h 1796802"/>
              <a:gd name="connsiteX1" fmla="*/ 0 w 1349692"/>
              <a:gd name="connsiteY1" fmla="*/ 4422 h 1796802"/>
              <a:gd name="connsiteX2" fmla="*/ 531216 w 1349692"/>
              <a:gd name="connsiteY2" fmla="*/ 0 h 1796802"/>
              <a:gd name="connsiteX3" fmla="*/ 1349692 w 1349692"/>
              <a:gd name="connsiteY3" fmla="*/ 1796802 h 1796802"/>
              <a:gd name="connsiteX4" fmla="*/ 536302 w 1349692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8313 w 1351703"/>
              <a:gd name="connsiteY0" fmla="*/ 1796802 h 1796802"/>
              <a:gd name="connsiteX1" fmla="*/ 0 w 1351703"/>
              <a:gd name="connsiteY1" fmla="*/ 4422 h 1796802"/>
              <a:gd name="connsiteX2" fmla="*/ 533227 w 1351703"/>
              <a:gd name="connsiteY2" fmla="*/ 0 h 1796802"/>
              <a:gd name="connsiteX3" fmla="*/ 1351703 w 1351703"/>
              <a:gd name="connsiteY3" fmla="*/ 1796802 h 1796802"/>
              <a:gd name="connsiteX4" fmla="*/ 538313 w 1351703"/>
              <a:gd name="connsiteY4" fmla="*/ 1796802 h 179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03" h="1796802">
                <a:moveTo>
                  <a:pt x="538313" y="1796802"/>
                </a:moveTo>
                <a:lnTo>
                  <a:pt x="0" y="4422"/>
                </a:lnTo>
                <a:lnTo>
                  <a:pt x="533227" y="0"/>
                </a:lnTo>
                <a:lnTo>
                  <a:pt x="1351703" y="1796802"/>
                </a:lnTo>
                <a:lnTo>
                  <a:pt x="538313" y="179680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5AFCB8-AAB4-724B-C61B-78002748AC33}"/>
              </a:ext>
            </a:extLst>
          </p:cNvPr>
          <p:cNvGrpSpPr/>
          <p:nvPr/>
        </p:nvGrpSpPr>
        <p:grpSpPr>
          <a:xfrm>
            <a:off x="379416" y="1805012"/>
            <a:ext cx="668596" cy="716581"/>
            <a:chOff x="550867" y="1557349"/>
            <a:chExt cx="668596" cy="716581"/>
          </a:xfrm>
          <a:solidFill>
            <a:schemeClr val="bg2">
              <a:lumMod val="5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542592-B630-3F85-B613-55D5B04A81CD}"/>
                </a:ext>
              </a:extLst>
            </p:cNvPr>
            <p:cNvSpPr/>
            <p:nvPr/>
          </p:nvSpPr>
          <p:spPr>
            <a:xfrm>
              <a:off x="550867" y="1557349"/>
              <a:ext cx="668596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3B8399-9A6D-321F-F032-DCC597567E2A}"/>
                </a:ext>
              </a:extLst>
            </p:cNvPr>
            <p:cNvSpPr txBox="1"/>
            <p:nvPr/>
          </p:nvSpPr>
          <p:spPr>
            <a:xfrm>
              <a:off x="593192" y="1730973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02</a:t>
              </a:r>
            </a:p>
          </p:txBody>
        </p:sp>
      </p:grpSp>
      <p:sp>
        <p:nvSpPr>
          <p:cNvPr id="16" name="Pentagon 70">
            <a:extLst>
              <a:ext uri="{FF2B5EF4-FFF2-40B4-BE49-F238E27FC236}">
                <a16:creationId xmlns:a16="http://schemas.microsoft.com/office/drawing/2014/main" id="{0F3DD17D-F92C-E7E5-AFC5-E5F65EE158F1}"/>
              </a:ext>
            </a:extLst>
          </p:cNvPr>
          <p:cNvSpPr/>
          <p:nvPr/>
        </p:nvSpPr>
        <p:spPr>
          <a:xfrm>
            <a:off x="1672448" y="3424658"/>
            <a:ext cx="2743745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8C6FBF-E546-B7F1-050C-48EBE41AD4A1}"/>
              </a:ext>
            </a:extLst>
          </p:cNvPr>
          <p:cNvSpPr txBox="1"/>
          <p:nvPr/>
        </p:nvSpPr>
        <p:spPr>
          <a:xfrm>
            <a:off x="1670195" y="3492248"/>
            <a:ext cx="2345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Communiquer</a:t>
            </a:r>
          </a:p>
        </p:txBody>
      </p:sp>
      <p:sp>
        <p:nvSpPr>
          <p:cNvPr id="18" name="Trapezoid 66">
            <a:extLst>
              <a:ext uri="{FF2B5EF4-FFF2-40B4-BE49-F238E27FC236}">
                <a16:creationId xmlns:a16="http://schemas.microsoft.com/office/drawing/2014/main" id="{B2026952-A115-7190-2CB8-33C7F0440E43}"/>
              </a:ext>
            </a:extLst>
          </p:cNvPr>
          <p:cNvSpPr/>
          <p:nvPr/>
        </p:nvSpPr>
        <p:spPr>
          <a:xfrm rot="5400000" flipH="1">
            <a:off x="915088" y="3136429"/>
            <a:ext cx="891991" cy="626144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21631 h 1821631"/>
              <a:gd name="connsiteX1" fmla="*/ 0 w 1008481"/>
              <a:gd name="connsiteY1" fmla="*/ 11336 h 1821631"/>
              <a:gd name="connsiteX2" fmla="*/ 528886 w 1008481"/>
              <a:gd name="connsiteY2" fmla="*/ 0 h 1821631"/>
              <a:gd name="connsiteX3" fmla="*/ 1008481 w 1008481"/>
              <a:gd name="connsiteY3" fmla="*/ 1821631 h 1821631"/>
              <a:gd name="connsiteX4" fmla="*/ 195091 w 100848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0896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2907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203129 w 1016519"/>
              <a:gd name="connsiteY0" fmla="*/ 1821631 h 1821631"/>
              <a:gd name="connsiteX1" fmla="*/ 0 w 1016519"/>
              <a:gd name="connsiteY1" fmla="*/ 795 h 1821631"/>
              <a:gd name="connsiteX2" fmla="*/ 538935 w 1016519"/>
              <a:gd name="connsiteY2" fmla="*/ 0 h 1821631"/>
              <a:gd name="connsiteX3" fmla="*/ 1016519 w 1016519"/>
              <a:gd name="connsiteY3" fmla="*/ 1821631 h 1821631"/>
              <a:gd name="connsiteX4" fmla="*/ 203129 w 1016519"/>
              <a:gd name="connsiteY4" fmla="*/ 1821631 h 1821631"/>
              <a:gd name="connsiteX0" fmla="*/ 197100 w 1010490"/>
              <a:gd name="connsiteY0" fmla="*/ 1821631 h 1821631"/>
              <a:gd name="connsiteX1" fmla="*/ 0 w 1010490"/>
              <a:gd name="connsiteY1" fmla="*/ 795 h 1821631"/>
              <a:gd name="connsiteX2" fmla="*/ 532906 w 1010490"/>
              <a:gd name="connsiteY2" fmla="*/ 0 h 1821631"/>
              <a:gd name="connsiteX3" fmla="*/ 1010490 w 1010490"/>
              <a:gd name="connsiteY3" fmla="*/ 1821631 h 1821631"/>
              <a:gd name="connsiteX4" fmla="*/ 197100 w 1010490"/>
              <a:gd name="connsiteY4" fmla="*/ 1821631 h 1821631"/>
              <a:gd name="connsiteX0" fmla="*/ 199109 w 1012499"/>
              <a:gd name="connsiteY0" fmla="*/ 1821631 h 1821631"/>
              <a:gd name="connsiteX1" fmla="*/ 0 w 1012499"/>
              <a:gd name="connsiteY1" fmla="*/ 795 h 1821631"/>
              <a:gd name="connsiteX2" fmla="*/ 534915 w 1012499"/>
              <a:gd name="connsiteY2" fmla="*/ 0 h 1821631"/>
              <a:gd name="connsiteX3" fmla="*/ 1012499 w 1012499"/>
              <a:gd name="connsiteY3" fmla="*/ 1821631 h 1821631"/>
              <a:gd name="connsiteX4" fmla="*/ 199109 w 1012499"/>
              <a:gd name="connsiteY4" fmla="*/ 1821631 h 18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2499" h="1821631">
                <a:moveTo>
                  <a:pt x="199109" y="1821631"/>
                </a:moveTo>
                <a:lnTo>
                  <a:pt x="0" y="795"/>
                </a:lnTo>
                <a:lnTo>
                  <a:pt x="534915" y="0"/>
                </a:lnTo>
                <a:lnTo>
                  <a:pt x="1012499" y="1821631"/>
                </a:lnTo>
                <a:lnTo>
                  <a:pt x="199109" y="182163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B58083-0202-860C-B988-7E40FB09F3D6}"/>
              </a:ext>
            </a:extLst>
          </p:cNvPr>
          <p:cNvGrpSpPr/>
          <p:nvPr/>
        </p:nvGrpSpPr>
        <p:grpSpPr>
          <a:xfrm>
            <a:off x="379413" y="3003583"/>
            <a:ext cx="669142" cy="716581"/>
            <a:chOff x="550864" y="2565420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2B6119E-EE60-1C9A-2054-7B11872FBCC2}"/>
                </a:ext>
              </a:extLst>
            </p:cNvPr>
            <p:cNvSpPr/>
            <p:nvPr/>
          </p:nvSpPr>
          <p:spPr>
            <a:xfrm>
              <a:off x="550864" y="2565420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E0447B-A411-AA58-9DD5-D6EAD13E4D60}"/>
                </a:ext>
              </a:extLst>
            </p:cNvPr>
            <p:cNvSpPr txBox="1"/>
            <p:nvPr/>
          </p:nvSpPr>
          <p:spPr>
            <a:xfrm>
              <a:off x="593192" y="2739044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03</a:t>
              </a:r>
            </a:p>
          </p:txBody>
        </p:sp>
      </p:grpSp>
      <p:sp>
        <p:nvSpPr>
          <p:cNvPr id="22" name="Pentagon 23">
            <a:extLst>
              <a:ext uri="{FF2B5EF4-FFF2-40B4-BE49-F238E27FC236}">
                <a16:creationId xmlns:a16="http://schemas.microsoft.com/office/drawing/2014/main" id="{40B3B6E0-2E27-24C0-E678-FD662F94D8BB}"/>
              </a:ext>
            </a:extLst>
          </p:cNvPr>
          <p:cNvSpPr/>
          <p:nvPr/>
        </p:nvSpPr>
        <p:spPr>
          <a:xfrm>
            <a:off x="1672448" y="4327031"/>
            <a:ext cx="3310807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F7E91E-DE96-6B77-C3C0-FF122AA8A88D}"/>
              </a:ext>
            </a:extLst>
          </p:cNvPr>
          <p:cNvSpPr txBox="1"/>
          <p:nvPr/>
        </p:nvSpPr>
        <p:spPr>
          <a:xfrm>
            <a:off x="2597736" y="4394621"/>
            <a:ext cx="1985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Protéger</a:t>
            </a:r>
          </a:p>
        </p:txBody>
      </p:sp>
      <p:sp>
        <p:nvSpPr>
          <p:cNvPr id="24" name="Trapezoid 25">
            <a:extLst>
              <a:ext uri="{FF2B5EF4-FFF2-40B4-BE49-F238E27FC236}">
                <a16:creationId xmlns:a16="http://schemas.microsoft.com/office/drawing/2014/main" id="{FCF5457A-921D-F241-64FF-17EE14DFE8E1}"/>
              </a:ext>
            </a:extLst>
          </p:cNvPr>
          <p:cNvSpPr/>
          <p:nvPr/>
        </p:nvSpPr>
        <p:spPr>
          <a:xfrm rot="5400000">
            <a:off x="1003214" y="4247251"/>
            <a:ext cx="716824" cy="626143"/>
          </a:xfrm>
          <a:custGeom>
            <a:avLst/>
            <a:gdLst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797247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804391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171" h="824235">
                <a:moveTo>
                  <a:pt x="0" y="824235"/>
                </a:moveTo>
                <a:lnTo>
                  <a:pt x="166924" y="0"/>
                </a:lnTo>
                <a:lnTo>
                  <a:pt x="804391" y="0"/>
                </a:lnTo>
                <a:lnTo>
                  <a:pt x="964171" y="824235"/>
                </a:lnTo>
                <a:lnTo>
                  <a:pt x="0" y="8242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721ED8-BFC1-6BA8-847A-ED37553AEC1A}"/>
              </a:ext>
            </a:extLst>
          </p:cNvPr>
          <p:cNvGrpSpPr/>
          <p:nvPr/>
        </p:nvGrpSpPr>
        <p:grpSpPr>
          <a:xfrm>
            <a:off x="379414" y="4202154"/>
            <a:ext cx="669142" cy="716581"/>
            <a:chOff x="550865" y="3573491"/>
            <a:chExt cx="669142" cy="716581"/>
          </a:xfrm>
          <a:solidFill>
            <a:schemeClr val="accent1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3BEE636-3527-E0D5-907E-1AEE18126678}"/>
                </a:ext>
              </a:extLst>
            </p:cNvPr>
            <p:cNvSpPr/>
            <p:nvPr/>
          </p:nvSpPr>
          <p:spPr>
            <a:xfrm>
              <a:off x="550865" y="3573491"/>
              <a:ext cx="669142" cy="71658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49EC20-7FBF-530E-BDDA-74C5DFC8BD40}"/>
                </a:ext>
              </a:extLst>
            </p:cNvPr>
            <p:cNvSpPr txBox="1"/>
            <p:nvPr/>
          </p:nvSpPr>
          <p:spPr>
            <a:xfrm>
              <a:off x="593192" y="3747115"/>
              <a:ext cx="583942" cy="36933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04</a:t>
              </a:r>
            </a:p>
          </p:txBody>
        </p:sp>
      </p:grpSp>
      <p:sp>
        <p:nvSpPr>
          <p:cNvPr id="28" name="Pentagon 27">
            <a:extLst>
              <a:ext uri="{FF2B5EF4-FFF2-40B4-BE49-F238E27FC236}">
                <a16:creationId xmlns:a16="http://schemas.microsoft.com/office/drawing/2014/main" id="{603ED201-DD20-9A66-3F8D-EAD3A1B4D796}"/>
              </a:ext>
            </a:extLst>
          </p:cNvPr>
          <p:cNvSpPr/>
          <p:nvPr/>
        </p:nvSpPr>
        <p:spPr>
          <a:xfrm>
            <a:off x="1672447" y="5207011"/>
            <a:ext cx="3802051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C329CA5-366C-AA6F-732E-609750403C0F}"/>
              </a:ext>
            </a:extLst>
          </p:cNvPr>
          <p:cNvSpPr txBox="1"/>
          <p:nvPr/>
        </p:nvSpPr>
        <p:spPr>
          <a:xfrm>
            <a:off x="3287886" y="5274601"/>
            <a:ext cx="1786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Analyser</a:t>
            </a:r>
          </a:p>
        </p:txBody>
      </p:sp>
      <p:sp>
        <p:nvSpPr>
          <p:cNvPr id="30" name="Trapezoid 66">
            <a:extLst>
              <a:ext uri="{FF2B5EF4-FFF2-40B4-BE49-F238E27FC236}">
                <a16:creationId xmlns:a16="http://schemas.microsoft.com/office/drawing/2014/main" id="{5FE3CE7F-C475-5E2F-DD0E-662F08C74BBA}"/>
              </a:ext>
            </a:extLst>
          </p:cNvPr>
          <p:cNvSpPr/>
          <p:nvPr/>
        </p:nvSpPr>
        <p:spPr>
          <a:xfrm rot="5400000">
            <a:off x="917021" y="5337755"/>
            <a:ext cx="888450" cy="625381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36924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481" h="1811089">
                <a:moveTo>
                  <a:pt x="195091" y="1811089"/>
                </a:moveTo>
                <a:lnTo>
                  <a:pt x="0" y="794"/>
                </a:lnTo>
                <a:lnTo>
                  <a:pt x="536924" y="0"/>
                </a:lnTo>
                <a:lnTo>
                  <a:pt x="1008481" y="1811089"/>
                </a:lnTo>
                <a:lnTo>
                  <a:pt x="195091" y="1811089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B7F8B47-5BFD-8735-E2AF-130F0348FDDD}"/>
              </a:ext>
            </a:extLst>
          </p:cNvPr>
          <p:cNvGrpSpPr/>
          <p:nvPr/>
        </p:nvGrpSpPr>
        <p:grpSpPr>
          <a:xfrm>
            <a:off x="379413" y="5378332"/>
            <a:ext cx="669142" cy="716581"/>
            <a:chOff x="550864" y="4581565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A3DD1C9-4D7C-1D49-A018-CF7CE6CEFC34}"/>
                </a:ext>
              </a:extLst>
            </p:cNvPr>
            <p:cNvSpPr/>
            <p:nvPr/>
          </p:nvSpPr>
          <p:spPr>
            <a:xfrm>
              <a:off x="550864" y="4581565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6875A53-DA9F-1B9F-82FA-77DA4939A916}"/>
                </a:ext>
              </a:extLst>
            </p:cNvPr>
            <p:cNvSpPr txBox="1"/>
            <p:nvPr/>
          </p:nvSpPr>
          <p:spPr>
            <a:xfrm>
              <a:off x="593192" y="4755189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05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2BA31A3-0D4F-82A2-D166-8A178B0C794A}"/>
              </a:ext>
            </a:extLst>
          </p:cNvPr>
          <p:cNvSpPr txBox="1"/>
          <p:nvPr/>
        </p:nvSpPr>
        <p:spPr>
          <a:xfrm>
            <a:off x="6047296" y="1162857"/>
            <a:ext cx="50245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Une </a:t>
            </a:r>
            <a:r>
              <a:rPr lang="en-US" sz="4400" dirty="0">
                <a:solidFill>
                  <a:srgbClr val="FFC000"/>
                </a:solidFill>
                <a:latin typeface="+mj-lt"/>
              </a:rPr>
              <a:t>TIAC</a:t>
            </a:r>
          </a:p>
          <a:p>
            <a:r>
              <a:rPr lang="en-US" sz="2400" dirty="0">
                <a:solidFill>
                  <a:srgbClr val="FFC000"/>
                </a:solidFill>
                <a:latin typeface="+mj-lt"/>
              </a:rPr>
              <a:t>(</a:t>
            </a:r>
            <a:r>
              <a:rPr lang="fr-FR" sz="2400" dirty="0" err="1">
                <a:solidFill>
                  <a:srgbClr val="FFC000"/>
                </a:solidFill>
                <a:latin typeface="+mj-lt"/>
              </a:rPr>
              <a:t>Toxi</a:t>
            </a:r>
            <a:r>
              <a:rPr lang="fr-FR" sz="2400" dirty="0">
                <a:solidFill>
                  <a:srgbClr val="FFC000"/>
                </a:solidFill>
                <a:latin typeface="+mj-lt"/>
              </a:rPr>
              <a:t> Infection Alimentaire </a:t>
            </a:r>
            <a:r>
              <a:rPr lang="en-US" sz="2400" dirty="0">
                <a:solidFill>
                  <a:srgbClr val="FFC000"/>
                </a:solidFill>
                <a:latin typeface="+mj-lt"/>
              </a:rPr>
              <a:t>Collective)</a:t>
            </a:r>
            <a:endParaRPr lang="id-ID" sz="2400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FD91CF6-9422-C70E-679A-19F118E40504}"/>
              </a:ext>
            </a:extLst>
          </p:cNvPr>
          <p:cNvGrpSpPr/>
          <p:nvPr/>
        </p:nvGrpSpPr>
        <p:grpSpPr>
          <a:xfrm>
            <a:off x="6800799" y="2685983"/>
            <a:ext cx="401864" cy="401864"/>
            <a:chOff x="628650" y="4324350"/>
            <a:chExt cx="1104900" cy="11049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CF4C9DD-A7EB-A3D5-70B1-06D0D301C5E8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ABD13A9-F6C8-2D6C-9CC0-063AB0F781B4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4EB8B89-02FB-DF10-29A5-39DAE0673677}"/>
              </a:ext>
            </a:extLst>
          </p:cNvPr>
          <p:cNvSpPr txBox="1"/>
          <p:nvPr/>
        </p:nvSpPr>
        <p:spPr>
          <a:xfrm>
            <a:off x="7382284" y="2591735"/>
            <a:ext cx="3484381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Symptômes digestifs communs</a:t>
            </a:r>
            <a:endParaRPr lang="fr-FR" sz="1600" dirty="0">
              <a:solidFill>
                <a:schemeClr val="accent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08DD74B-430B-004A-9A0D-9DBB28AE7930}"/>
              </a:ext>
            </a:extLst>
          </p:cNvPr>
          <p:cNvGrpSpPr/>
          <p:nvPr/>
        </p:nvGrpSpPr>
        <p:grpSpPr>
          <a:xfrm>
            <a:off x="6800799" y="3768424"/>
            <a:ext cx="401864" cy="401864"/>
            <a:chOff x="628650" y="4324350"/>
            <a:chExt cx="1104900" cy="11049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7D6FA61-A5AD-131F-0737-1F5667F13F45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7F6F86F-C73F-C818-E97E-C8CFD7286A8F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D5056AA-1EB4-1431-E7DF-B52D3F01E0EC}"/>
              </a:ext>
            </a:extLst>
          </p:cNvPr>
          <p:cNvSpPr txBox="1"/>
          <p:nvPr/>
        </p:nvSpPr>
        <p:spPr>
          <a:xfrm>
            <a:off x="7382285" y="3674176"/>
            <a:ext cx="3511258" cy="3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Nombre de cas groupés dans le temps</a:t>
            </a:r>
          </a:p>
        </p:txBody>
      </p:sp>
      <p:pic>
        <p:nvPicPr>
          <p:cNvPr id="36" name="Image 35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EA457B8D-A110-8BFD-DA8A-3EE56A50D7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14726"/>
            <a:ext cx="1821011" cy="458329"/>
          </a:xfrm>
          <a:prstGeom prst="rect">
            <a:avLst/>
          </a:prstGeom>
        </p:spPr>
      </p:pic>
      <p:grpSp>
        <p:nvGrpSpPr>
          <p:cNvPr id="37" name="Group 48">
            <a:extLst>
              <a:ext uri="{FF2B5EF4-FFF2-40B4-BE49-F238E27FC236}">
                <a16:creationId xmlns:a16="http://schemas.microsoft.com/office/drawing/2014/main" id="{3814AA27-188C-0419-7E7E-27A991E5B953}"/>
              </a:ext>
            </a:extLst>
          </p:cNvPr>
          <p:cNvGrpSpPr/>
          <p:nvPr/>
        </p:nvGrpSpPr>
        <p:grpSpPr>
          <a:xfrm>
            <a:off x="6800799" y="4830828"/>
            <a:ext cx="401864" cy="401864"/>
            <a:chOff x="628650" y="4324350"/>
            <a:chExt cx="1104900" cy="1104900"/>
          </a:xfrm>
        </p:grpSpPr>
        <p:sp>
          <p:nvSpPr>
            <p:cNvPr id="38" name="Oval 50">
              <a:extLst>
                <a:ext uri="{FF2B5EF4-FFF2-40B4-BE49-F238E27FC236}">
                  <a16:creationId xmlns:a16="http://schemas.microsoft.com/office/drawing/2014/main" id="{20815AAD-8572-0F63-9B8E-45421E9F0756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4712797-B372-047B-47AA-B530786D5C2A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49">
            <a:extLst>
              <a:ext uri="{FF2B5EF4-FFF2-40B4-BE49-F238E27FC236}">
                <a16:creationId xmlns:a16="http://schemas.microsoft.com/office/drawing/2014/main" id="{B221EB55-73C5-A932-CBA3-1868C15DEE2B}"/>
              </a:ext>
            </a:extLst>
          </p:cNvPr>
          <p:cNvSpPr txBox="1"/>
          <p:nvPr/>
        </p:nvSpPr>
        <p:spPr>
          <a:xfrm>
            <a:off x="7382285" y="4743839"/>
            <a:ext cx="3511258" cy="1026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Atteinte de personnes accompagnées, de professionnels et des visiteurs ayant consommé un repas sur l’établissement</a:t>
            </a:r>
          </a:p>
        </p:txBody>
      </p:sp>
    </p:spTree>
    <p:extLst>
      <p:ext uri="{BB962C8B-B14F-4D97-AF65-F5344CB8AC3E}">
        <p14:creationId xmlns:p14="http://schemas.microsoft.com/office/powerpoint/2010/main" val="1518051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A9602-751A-7B22-9015-0CA22B3EA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A79B63D1-C181-6C62-2409-56853AD653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BA81DDC4-BC9D-1650-7BFB-381609279F3A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B735F0B2-804D-4896-C7C0-75FE2FB8B43C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7CB129F-C079-C726-7FE7-4794AD7436CC}"/>
              </a:ext>
            </a:extLst>
          </p:cNvPr>
          <p:cNvSpPr txBox="1"/>
          <p:nvPr/>
        </p:nvSpPr>
        <p:spPr>
          <a:xfrm>
            <a:off x="1826795" y="2481472"/>
            <a:ext cx="853841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PRISE EN CHARGE D’UNE TIAC</a:t>
            </a:r>
            <a:endParaRPr lang="id-ID" sz="6600" spc="-15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B57AC775-465D-9C8F-FFC8-668C3E08BA0E}"/>
              </a:ext>
            </a:extLst>
          </p:cNvPr>
          <p:cNvCxnSpPr>
            <a:cxnSpLocks/>
          </p:cNvCxnSpPr>
          <p:nvPr/>
        </p:nvCxnSpPr>
        <p:spPr>
          <a:xfrm>
            <a:off x="4599992" y="4844141"/>
            <a:ext cx="3340359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644C3F3-CC9F-440A-2000-90782E527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5" y="109328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2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0205-C065-3648-19B1-C516524AD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03FF650-9600-B605-EFC7-E4795B7B9E2E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37514059-DCA7-CF71-3BF5-CC927B1D0A19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F1481E-37BD-24E1-01AF-9D34531DC8D4}"/>
              </a:ext>
            </a:extLst>
          </p:cNvPr>
          <p:cNvSpPr txBox="1"/>
          <p:nvPr/>
        </p:nvSpPr>
        <p:spPr>
          <a:xfrm>
            <a:off x="2" y="500601"/>
            <a:ext cx="1219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Actions à mettre en place et par qui 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872A5E-039E-92E3-1CCB-416ACC8CAD5C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E7C9A2-012A-5A33-73BD-DD942D98A05C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4E80D1C6-84A1-230F-488F-ED8D6EF0E4B2}"/>
              </a:ext>
            </a:extLst>
          </p:cNvPr>
          <p:cNvGrpSpPr/>
          <p:nvPr/>
        </p:nvGrpSpPr>
        <p:grpSpPr>
          <a:xfrm>
            <a:off x="1525391" y="2321962"/>
            <a:ext cx="457360" cy="457360"/>
            <a:chOff x="628650" y="4324350"/>
            <a:chExt cx="1104900" cy="1104900"/>
          </a:xfrm>
        </p:grpSpPr>
        <p:sp>
          <p:nvSpPr>
            <p:cNvPr id="9" name="Oval 25">
              <a:extLst>
                <a:ext uri="{FF2B5EF4-FFF2-40B4-BE49-F238E27FC236}">
                  <a16:creationId xmlns:a16="http://schemas.microsoft.com/office/drawing/2014/main" id="{417D4440-C9BF-9550-6F36-A5DC13A58AA5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CE26007-645B-7180-204A-0D7CCF04D0C3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EA77B71-4D7B-AF70-E4E5-94A9C656F1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42272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53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EC2DF-81B6-659C-F335-0958AC98E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AE0819B-D6E1-44FD-110C-0C953BE0DF82}"/>
              </a:ext>
            </a:extLst>
          </p:cNvPr>
          <p:cNvSpPr/>
          <p:nvPr/>
        </p:nvSpPr>
        <p:spPr>
          <a:xfrm rot="10800000">
            <a:off x="2667000" y="-9190"/>
            <a:ext cx="6858000" cy="3438190"/>
          </a:xfrm>
          <a:custGeom>
            <a:avLst/>
            <a:gdLst>
              <a:gd name="connsiteX0" fmla="*/ 1336589 w 2673178"/>
              <a:gd name="connsiteY0" fmla="*/ 0 h 1340171"/>
              <a:gd name="connsiteX1" fmla="*/ 2673178 w 2673178"/>
              <a:gd name="connsiteY1" fmla="*/ 1336589 h 1340171"/>
              <a:gd name="connsiteX2" fmla="*/ 2672997 w 2673178"/>
              <a:gd name="connsiteY2" fmla="*/ 1340171 h 1340171"/>
              <a:gd name="connsiteX3" fmla="*/ 2145980 w 2673178"/>
              <a:gd name="connsiteY3" fmla="*/ 1340171 h 1340171"/>
              <a:gd name="connsiteX4" fmla="*/ 2146161 w 2673178"/>
              <a:gd name="connsiteY4" fmla="*/ 1336589 h 1340171"/>
              <a:gd name="connsiteX5" fmla="*/ 1336589 w 2673178"/>
              <a:gd name="connsiteY5" fmla="*/ 527017 h 1340171"/>
              <a:gd name="connsiteX6" fmla="*/ 527017 w 2673178"/>
              <a:gd name="connsiteY6" fmla="*/ 1336589 h 1340171"/>
              <a:gd name="connsiteX7" fmla="*/ 527198 w 2673178"/>
              <a:gd name="connsiteY7" fmla="*/ 1340171 h 1340171"/>
              <a:gd name="connsiteX8" fmla="*/ 181 w 2673178"/>
              <a:gd name="connsiteY8" fmla="*/ 1340171 h 1340171"/>
              <a:gd name="connsiteX9" fmla="*/ 0 w 2673178"/>
              <a:gd name="connsiteY9" fmla="*/ 1336589 h 1340171"/>
              <a:gd name="connsiteX10" fmla="*/ 1336589 w 2673178"/>
              <a:gd name="connsiteY10" fmla="*/ 0 h 134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3178" h="1340171">
                <a:moveTo>
                  <a:pt x="1336589" y="0"/>
                </a:moveTo>
                <a:cubicBezTo>
                  <a:pt x="2074767" y="0"/>
                  <a:pt x="2673178" y="598411"/>
                  <a:pt x="2673178" y="1336589"/>
                </a:cubicBezTo>
                <a:lnTo>
                  <a:pt x="2672997" y="1340171"/>
                </a:lnTo>
                <a:lnTo>
                  <a:pt x="2145980" y="1340171"/>
                </a:lnTo>
                <a:lnTo>
                  <a:pt x="2146161" y="1336589"/>
                </a:lnTo>
                <a:cubicBezTo>
                  <a:pt x="2146161" y="889475"/>
                  <a:pt x="1783703" y="527017"/>
                  <a:pt x="1336589" y="527017"/>
                </a:cubicBezTo>
                <a:cubicBezTo>
                  <a:pt x="889475" y="527017"/>
                  <a:pt x="527017" y="889475"/>
                  <a:pt x="527017" y="1336589"/>
                </a:cubicBezTo>
                <a:lnTo>
                  <a:pt x="527198" y="1340171"/>
                </a:lnTo>
                <a:lnTo>
                  <a:pt x="181" y="1340171"/>
                </a:lnTo>
                <a:lnTo>
                  <a:pt x="0" y="1336589"/>
                </a:lnTo>
                <a:cubicBezTo>
                  <a:pt x="0" y="598411"/>
                  <a:pt x="598411" y="0"/>
                  <a:pt x="133658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2DBD7C-C524-145A-010C-2EB7BA0AF5CC}"/>
              </a:ext>
            </a:extLst>
          </p:cNvPr>
          <p:cNvSpPr txBox="1"/>
          <p:nvPr/>
        </p:nvSpPr>
        <p:spPr>
          <a:xfrm>
            <a:off x="1195139" y="434925"/>
            <a:ext cx="9801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 spc="-150">
                <a:gradFill>
                  <a:gsLst>
                    <a:gs pos="100000">
                      <a:schemeClr val="accent3"/>
                    </a:gs>
                    <a:gs pos="60000">
                      <a:schemeClr val="accent2"/>
                    </a:gs>
                    <a:gs pos="5000">
                      <a:schemeClr val="accent1"/>
                    </a:gs>
                  </a:gsLst>
                  <a:path path="circle">
                    <a:fillToRect r="100000" b="100000"/>
                  </a:path>
                </a:gradFill>
                <a:latin typeface="+mj-lt"/>
                <a:cs typeface="Sora ExtraBold" pitchFamily="2" charset="0"/>
              </a:defRPr>
            </a:lvl1pPr>
          </a:lstStyle>
          <a:p>
            <a:pPr algn="ctr"/>
            <a:r>
              <a:rPr lang="fr-FR" sz="6000" b="0" dirty="0">
                <a:solidFill>
                  <a:schemeClr val="bg2">
                    <a:lumMod val="50000"/>
                  </a:schemeClr>
                </a:solidFill>
              </a:rPr>
              <a:t>Actions attendues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580D02-8DB3-D83D-5622-D188B717125A}"/>
              </a:ext>
            </a:extLst>
          </p:cNvPr>
          <p:cNvSpPr/>
          <p:nvPr/>
        </p:nvSpPr>
        <p:spPr>
          <a:xfrm>
            <a:off x="619853" y="1709903"/>
            <a:ext cx="3429000" cy="4666833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950F18-17AD-05C6-BFA3-0ED9BBAA3348}"/>
              </a:ext>
            </a:extLst>
          </p:cNvPr>
          <p:cNvSpPr txBox="1"/>
          <p:nvPr/>
        </p:nvSpPr>
        <p:spPr>
          <a:xfrm>
            <a:off x="906942" y="1825377"/>
            <a:ext cx="293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Service de restauration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17DA1E-2FBC-D265-38C7-ADCE8773DD79}"/>
              </a:ext>
            </a:extLst>
          </p:cNvPr>
          <p:cNvSpPr txBox="1"/>
          <p:nvPr/>
        </p:nvSpPr>
        <p:spPr>
          <a:xfrm>
            <a:off x="1264404" y="2575191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77B768-22C7-8441-8F7C-078E3343501C}"/>
              </a:ext>
            </a:extLst>
          </p:cNvPr>
          <p:cNvSpPr/>
          <p:nvPr/>
        </p:nvSpPr>
        <p:spPr>
          <a:xfrm>
            <a:off x="1015158" y="2288067"/>
            <a:ext cx="191069" cy="19106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80B2F6-C547-C6C1-574E-C73BBEC772DE}"/>
              </a:ext>
            </a:extLst>
          </p:cNvPr>
          <p:cNvSpPr txBox="1"/>
          <p:nvPr/>
        </p:nvSpPr>
        <p:spPr>
          <a:xfrm>
            <a:off x="1264404" y="4158632"/>
            <a:ext cx="2579207" cy="309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F59839B-8B11-9E34-74BA-403850DCA985}"/>
              </a:ext>
            </a:extLst>
          </p:cNvPr>
          <p:cNvSpPr/>
          <p:nvPr/>
        </p:nvSpPr>
        <p:spPr>
          <a:xfrm>
            <a:off x="8101318" y="1709903"/>
            <a:ext cx="3429000" cy="4510422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1D84AC-5C58-E40E-9F7C-51E1B6163EC0}"/>
              </a:ext>
            </a:extLst>
          </p:cNvPr>
          <p:cNvSpPr txBox="1"/>
          <p:nvPr/>
        </p:nvSpPr>
        <p:spPr>
          <a:xfrm>
            <a:off x="8392136" y="1841389"/>
            <a:ext cx="293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Suivi de l’épidémie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16325F-4AC0-D03F-9FA1-44A795B4D00C}"/>
              </a:ext>
            </a:extLst>
          </p:cNvPr>
          <p:cNvSpPr txBox="1"/>
          <p:nvPr/>
        </p:nvSpPr>
        <p:spPr>
          <a:xfrm>
            <a:off x="8787698" y="2581192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D159380-818C-069C-76D7-F346B11F4D18}"/>
              </a:ext>
            </a:extLst>
          </p:cNvPr>
          <p:cNvSpPr/>
          <p:nvPr/>
        </p:nvSpPr>
        <p:spPr>
          <a:xfrm>
            <a:off x="8504233" y="2652825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633776-CE98-70AF-3124-B64D3133A703}"/>
              </a:ext>
            </a:extLst>
          </p:cNvPr>
          <p:cNvSpPr txBox="1"/>
          <p:nvPr/>
        </p:nvSpPr>
        <p:spPr>
          <a:xfrm>
            <a:off x="8787698" y="3017643"/>
            <a:ext cx="25411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3D3B977-2E7A-3F27-3A25-4ECD25BA652B}"/>
              </a:ext>
            </a:extLst>
          </p:cNvPr>
          <p:cNvSpPr/>
          <p:nvPr/>
        </p:nvSpPr>
        <p:spPr>
          <a:xfrm>
            <a:off x="8504233" y="3089276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8380FC4-8BF3-0C18-52A0-E3A5DD48FF0B}"/>
              </a:ext>
            </a:extLst>
          </p:cNvPr>
          <p:cNvSpPr txBox="1"/>
          <p:nvPr/>
        </p:nvSpPr>
        <p:spPr>
          <a:xfrm>
            <a:off x="8787698" y="3673152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766F0ED-A7AC-E040-9429-4D84142A6D58}"/>
              </a:ext>
            </a:extLst>
          </p:cNvPr>
          <p:cNvSpPr/>
          <p:nvPr/>
        </p:nvSpPr>
        <p:spPr>
          <a:xfrm>
            <a:off x="8504233" y="4333270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849AE2C-9AE7-94C5-F236-F8D6C4BF3F31}"/>
              </a:ext>
            </a:extLst>
          </p:cNvPr>
          <p:cNvSpPr/>
          <p:nvPr/>
        </p:nvSpPr>
        <p:spPr>
          <a:xfrm>
            <a:off x="4381500" y="1709903"/>
            <a:ext cx="3429000" cy="4065255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333131-0858-3B84-FE96-88BB7DF3CD3B}"/>
              </a:ext>
            </a:extLst>
          </p:cNvPr>
          <p:cNvSpPr txBox="1"/>
          <p:nvPr/>
        </p:nvSpPr>
        <p:spPr>
          <a:xfrm>
            <a:off x="4679912" y="1841389"/>
            <a:ext cx="293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Signalement externe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2E7D463-770B-80AB-473D-D590BBDF1570}"/>
              </a:ext>
            </a:extLst>
          </p:cNvPr>
          <p:cNvSpPr/>
          <p:nvPr/>
        </p:nvSpPr>
        <p:spPr>
          <a:xfrm>
            <a:off x="4742586" y="265408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0A1AC4-594B-47D8-FEB4-31B860FCE5B0}"/>
              </a:ext>
            </a:extLst>
          </p:cNvPr>
          <p:cNvSpPr txBox="1"/>
          <p:nvPr/>
        </p:nvSpPr>
        <p:spPr>
          <a:xfrm>
            <a:off x="5026051" y="2981354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39ACC1E-A84A-8A92-5963-D71E4E0CD7EF}"/>
              </a:ext>
            </a:extLst>
          </p:cNvPr>
          <p:cNvSpPr/>
          <p:nvPr/>
        </p:nvSpPr>
        <p:spPr>
          <a:xfrm>
            <a:off x="4742586" y="326469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E51714-6365-CDDA-2F9E-15A83E9063A4}"/>
              </a:ext>
            </a:extLst>
          </p:cNvPr>
          <p:cNvSpPr txBox="1"/>
          <p:nvPr/>
        </p:nvSpPr>
        <p:spPr>
          <a:xfrm>
            <a:off x="5026051" y="3860327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51306A1-52F9-DF32-AE6F-330162FB6749}"/>
              </a:ext>
            </a:extLst>
          </p:cNvPr>
          <p:cNvSpPr/>
          <p:nvPr/>
        </p:nvSpPr>
        <p:spPr>
          <a:xfrm>
            <a:off x="4742586" y="4258274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D5E32E-E692-69F3-42A2-A8D2CE4729C1}"/>
              </a:ext>
            </a:extLst>
          </p:cNvPr>
          <p:cNvSpPr txBox="1"/>
          <p:nvPr/>
        </p:nvSpPr>
        <p:spPr>
          <a:xfrm>
            <a:off x="5026051" y="4455933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" name="TextBox 54">
            <a:extLst>
              <a:ext uri="{FF2B5EF4-FFF2-40B4-BE49-F238E27FC236}">
                <a16:creationId xmlns:a16="http://schemas.microsoft.com/office/drawing/2014/main" id="{C9609ECB-48B7-8315-D30A-F65EFAA483A7}"/>
              </a:ext>
            </a:extLst>
          </p:cNvPr>
          <p:cNvSpPr txBox="1"/>
          <p:nvPr/>
        </p:nvSpPr>
        <p:spPr>
          <a:xfrm>
            <a:off x="8787698" y="4091107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9" name="Oval 55">
            <a:extLst>
              <a:ext uri="{FF2B5EF4-FFF2-40B4-BE49-F238E27FC236}">
                <a16:creationId xmlns:a16="http://schemas.microsoft.com/office/drawing/2014/main" id="{1F125BC7-35B4-6DCB-06B7-D30AF69CFC80}"/>
              </a:ext>
            </a:extLst>
          </p:cNvPr>
          <p:cNvSpPr/>
          <p:nvPr/>
        </p:nvSpPr>
        <p:spPr>
          <a:xfrm>
            <a:off x="8504233" y="4684528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41CDEF88-879A-12E5-8C5A-5F7F398D5C98}"/>
              </a:ext>
            </a:extLst>
          </p:cNvPr>
          <p:cNvSpPr txBox="1"/>
          <p:nvPr/>
        </p:nvSpPr>
        <p:spPr>
          <a:xfrm>
            <a:off x="8787698" y="4530845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2" name="Oval 55">
            <a:extLst>
              <a:ext uri="{FF2B5EF4-FFF2-40B4-BE49-F238E27FC236}">
                <a16:creationId xmlns:a16="http://schemas.microsoft.com/office/drawing/2014/main" id="{B8F8F5EC-E386-D027-B8A4-EFD6292287B9}"/>
              </a:ext>
            </a:extLst>
          </p:cNvPr>
          <p:cNvSpPr/>
          <p:nvPr/>
        </p:nvSpPr>
        <p:spPr>
          <a:xfrm>
            <a:off x="8512109" y="5374316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8EFE3424-BE9E-BB84-1CDB-6AB858866830}"/>
              </a:ext>
            </a:extLst>
          </p:cNvPr>
          <p:cNvSpPr txBox="1"/>
          <p:nvPr/>
        </p:nvSpPr>
        <p:spPr>
          <a:xfrm>
            <a:off x="1264404" y="3072454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11812E25-350E-98B9-DF69-E0B2342B1112}"/>
              </a:ext>
            </a:extLst>
          </p:cNvPr>
          <p:cNvSpPr/>
          <p:nvPr/>
        </p:nvSpPr>
        <p:spPr>
          <a:xfrm>
            <a:off x="1015157" y="269967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F78FA0B7-5999-0FD8-8DE3-7994E2F0C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555" y="47792"/>
            <a:ext cx="1821011" cy="458329"/>
          </a:xfrm>
          <a:prstGeom prst="rect">
            <a:avLst/>
          </a:prstGeom>
        </p:spPr>
      </p:pic>
      <p:sp>
        <p:nvSpPr>
          <p:cNvPr id="3" name="TextBox 17">
            <a:extLst>
              <a:ext uri="{FF2B5EF4-FFF2-40B4-BE49-F238E27FC236}">
                <a16:creationId xmlns:a16="http://schemas.microsoft.com/office/drawing/2014/main" id="{E095AEC2-5FB2-8520-2EB6-0C1C17D56E9E}"/>
              </a:ext>
            </a:extLst>
          </p:cNvPr>
          <p:cNvSpPr txBox="1"/>
          <p:nvPr/>
        </p:nvSpPr>
        <p:spPr>
          <a:xfrm>
            <a:off x="1305976" y="2231958"/>
            <a:ext cx="257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Alerte du responsable restauration, éventuellement du prestataire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79B8A4EF-91EB-850C-41DA-863BFCD5019D}"/>
              </a:ext>
            </a:extLst>
          </p:cNvPr>
          <p:cNvSpPr txBox="1"/>
          <p:nvPr/>
        </p:nvSpPr>
        <p:spPr>
          <a:xfrm>
            <a:off x="1305977" y="2669692"/>
            <a:ext cx="2579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S’assurer que les préparations servies les 3 jours précédents ne seront pas servies. A rechercher également dans les réfrigérateurs des salles à manger, des locaux pour le personnel </a:t>
            </a:r>
          </a:p>
        </p:txBody>
      </p:sp>
      <p:sp>
        <p:nvSpPr>
          <p:cNvPr id="15" name="Oval 18">
            <a:extLst>
              <a:ext uri="{FF2B5EF4-FFF2-40B4-BE49-F238E27FC236}">
                <a16:creationId xmlns:a16="http://schemas.microsoft.com/office/drawing/2014/main" id="{8ACB1A3F-8759-1E6B-8613-CC68399C44F2}"/>
              </a:ext>
            </a:extLst>
          </p:cNvPr>
          <p:cNvSpPr/>
          <p:nvPr/>
        </p:nvSpPr>
        <p:spPr>
          <a:xfrm>
            <a:off x="956012" y="3947784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37C3707D-9AF0-154C-F181-D3717128A959}"/>
              </a:ext>
            </a:extLst>
          </p:cNvPr>
          <p:cNvSpPr/>
          <p:nvPr/>
        </p:nvSpPr>
        <p:spPr>
          <a:xfrm>
            <a:off x="956012" y="4276815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0E381F61-E7F1-5FB9-B6A5-5973F1D0874B}"/>
              </a:ext>
            </a:extLst>
          </p:cNvPr>
          <p:cNvSpPr/>
          <p:nvPr/>
        </p:nvSpPr>
        <p:spPr>
          <a:xfrm>
            <a:off x="969986" y="5368370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Oval 18">
            <a:extLst>
              <a:ext uri="{FF2B5EF4-FFF2-40B4-BE49-F238E27FC236}">
                <a16:creationId xmlns:a16="http://schemas.microsoft.com/office/drawing/2014/main" id="{37093CF6-CD81-4B3B-2B43-927B79AEBFDC}"/>
              </a:ext>
            </a:extLst>
          </p:cNvPr>
          <p:cNvSpPr/>
          <p:nvPr/>
        </p:nvSpPr>
        <p:spPr>
          <a:xfrm>
            <a:off x="969986" y="5872553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4B716985-FBB2-1079-9310-A2338BFFB6E2}"/>
              </a:ext>
            </a:extLst>
          </p:cNvPr>
          <p:cNvSpPr txBox="1"/>
          <p:nvPr/>
        </p:nvSpPr>
        <p:spPr>
          <a:xfrm>
            <a:off x="1264404" y="3761208"/>
            <a:ext cx="2797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S’assurer de la présence des plats témoins et étiquetage des 5 derniers jours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BE44692F-8F70-C13C-C846-1978656790A4}"/>
              </a:ext>
            </a:extLst>
          </p:cNvPr>
          <p:cNvSpPr txBox="1"/>
          <p:nvPr/>
        </p:nvSpPr>
        <p:spPr>
          <a:xfrm>
            <a:off x="1224473" y="4253742"/>
            <a:ext cx="2579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Communication des menus servis aux personnes accompagnées, invités,  professionnels avec les particularités (textures, changement pour préférence alimentaire….)</a:t>
            </a:r>
          </a:p>
        </p:txBody>
      </p:sp>
      <p:sp>
        <p:nvSpPr>
          <p:cNvPr id="25" name="TextBox 52">
            <a:extLst>
              <a:ext uri="{FF2B5EF4-FFF2-40B4-BE49-F238E27FC236}">
                <a16:creationId xmlns:a16="http://schemas.microsoft.com/office/drawing/2014/main" id="{4E720F20-2DFD-479A-61A8-BD2DACB3BBBB}"/>
              </a:ext>
            </a:extLst>
          </p:cNvPr>
          <p:cNvSpPr txBox="1"/>
          <p:nvPr/>
        </p:nvSpPr>
        <p:spPr>
          <a:xfrm>
            <a:off x="1255186" y="5300274"/>
            <a:ext cx="2699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Rechercher les relevés de températures des chariots et des réfrigérateurs</a:t>
            </a:r>
          </a:p>
        </p:txBody>
      </p:sp>
      <p:sp>
        <p:nvSpPr>
          <p:cNvPr id="27" name="TextBox 52">
            <a:extLst>
              <a:ext uri="{FF2B5EF4-FFF2-40B4-BE49-F238E27FC236}">
                <a16:creationId xmlns:a16="http://schemas.microsoft.com/office/drawing/2014/main" id="{5C4B1BCD-DE0E-05E9-E255-B7CE265CD01B}"/>
              </a:ext>
            </a:extLst>
          </p:cNvPr>
          <p:cNvSpPr txBox="1"/>
          <p:nvPr/>
        </p:nvSpPr>
        <p:spPr>
          <a:xfrm>
            <a:off x="1245813" y="5831337"/>
            <a:ext cx="257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/>
            <a:r>
              <a:rPr lang="fr-FR" sz="1200" dirty="0"/>
              <a:t>Rechercher le dernier rapport DDPP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08AA1396-2BA7-F70C-DA37-C69915C3D823}"/>
              </a:ext>
            </a:extLst>
          </p:cNvPr>
          <p:cNvSpPr txBox="1"/>
          <p:nvPr/>
        </p:nvSpPr>
        <p:spPr>
          <a:xfrm>
            <a:off x="5026051" y="2577586"/>
            <a:ext cx="257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Signalement au Point Focal Régional (ARS)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7C668436-0653-FA22-8C67-D7AEEAC8CCAB}"/>
              </a:ext>
            </a:extLst>
          </p:cNvPr>
          <p:cNvSpPr txBox="1"/>
          <p:nvPr/>
        </p:nvSpPr>
        <p:spPr>
          <a:xfrm>
            <a:off x="5039923" y="3238777"/>
            <a:ext cx="2579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Contact DDPP : Direction Départementale de la Protection des Populations (coordonnées départementales)</a:t>
            </a:r>
          </a:p>
        </p:txBody>
      </p:sp>
      <p:sp>
        <p:nvSpPr>
          <p:cNvPr id="43" name="TextBox 17">
            <a:extLst>
              <a:ext uri="{FF2B5EF4-FFF2-40B4-BE49-F238E27FC236}">
                <a16:creationId xmlns:a16="http://schemas.microsoft.com/office/drawing/2014/main" id="{62A0E31D-F2B5-4666-7E39-245A140271DB}"/>
              </a:ext>
            </a:extLst>
          </p:cNvPr>
          <p:cNvSpPr txBox="1"/>
          <p:nvPr/>
        </p:nvSpPr>
        <p:spPr>
          <a:xfrm>
            <a:off x="5008360" y="4182190"/>
            <a:ext cx="2579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Maladie à déclaration obligatoire (</a:t>
            </a:r>
            <a:r>
              <a:rPr lang="fr-FR" sz="1200" dirty="0" err="1"/>
              <a:t>cerfa</a:t>
            </a:r>
            <a:r>
              <a:rPr lang="fr-FR" sz="1200" dirty="0"/>
              <a:t>)</a:t>
            </a:r>
          </a:p>
        </p:txBody>
      </p:sp>
      <p:sp>
        <p:nvSpPr>
          <p:cNvPr id="44" name="TextBox 54">
            <a:extLst>
              <a:ext uri="{FF2B5EF4-FFF2-40B4-BE49-F238E27FC236}">
                <a16:creationId xmlns:a16="http://schemas.microsoft.com/office/drawing/2014/main" id="{13A005E4-779D-FCBE-6D03-21A976473602}"/>
              </a:ext>
            </a:extLst>
          </p:cNvPr>
          <p:cNvSpPr txBox="1"/>
          <p:nvPr/>
        </p:nvSpPr>
        <p:spPr>
          <a:xfrm>
            <a:off x="8787698" y="2563359"/>
            <a:ext cx="2423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Signalement des nouveaux cas</a:t>
            </a:r>
          </a:p>
        </p:txBody>
      </p:sp>
      <p:sp>
        <p:nvSpPr>
          <p:cNvPr id="45" name="TextBox 54">
            <a:extLst>
              <a:ext uri="{FF2B5EF4-FFF2-40B4-BE49-F238E27FC236}">
                <a16:creationId xmlns:a16="http://schemas.microsoft.com/office/drawing/2014/main" id="{EA0FE266-228C-2BB9-275F-0D8375961836}"/>
              </a:ext>
            </a:extLst>
          </p:cNvPr>
          <p:cNvSpPr txBox="1"/>
          <p:nvPr/>
        </p:nvSpPr>
        <p:spPr>
          <a:xfrm>
            <a:off x="8787698" y="2981861"/>
            <a:ext cx="2423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Recherche de cas dans les personnes externes ayant déjeuné les 7 jours précédents</a:t>
            </a:r>
          </a:p>
          <a:p>
            <a:pPr lvl="0" algn="l"/>
            <a:r>
              <a:rPr lang="fr-FR" sz="1200" dirty="0"/>
              <a:t>Réalisation d’une courbe épidémique </a:t>
            </a:r>
            <a:r>
              <a:rPr lang="fr-FR" sz="1200" dirty="0">
                <a:solidFill>
                  <a:schemeClr val="tx1"/>
                </a:solidFill>
              </a:rPr>
              <a:t>et suivi de l’apparition des nouveaux cas</a:t>
            </a:r>
          </a:p>
        </p:txBody>
      </p:sp>
      <p:sp>
        <p:nvSpPr>
          <p:cNvPr id="46" name="TextBox 54">
            <a:extLst>
              <a:ext uri="{FF2B5EF4-FFF2-40B4-BE49-F238E27FC236}">
                <a16:creationId xmlns:a16="http://schemas.microsoft.com/office/drawing/2014/main" id="{71E7DB58-5B54-BE62-EA19-D39A5E0DF625}"/>
              </a:ext>
            </a:extLst>
          </p:cNvPr>
          <p:cNvSpPr txBox="1"/>
          <p:nvPr/>
        </p:nvSpPr>
        <p:spPr>
          <a:xfrm>
            <a:off x="8753053" y="4285405"/>
            <a:ext cx="2786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Contact de l’EOH ou de l’IMH ou du </a:t>
            </a:r>
            <a:r>
              <a:rPr lang="fr-FR" sz="1200" dirty="0" err="1"/>
              <a:t>Cpias</a:t>
            </a:r>
            <a:endParaRPr lang="fr-FR" sz="1200" dirty="0"/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E62BA94B-9AF6-C1DC-5687-E270704F4536}"/>
              </a:ext>
            </a:extLst>
          </p:cNvPr>
          <p:cNvSpPr txBox="1"/>
          <p:nvPr/>
        </p:nvSpPr>
        <p:spPr>
          <a:xfrm>
            <a:off x="8753053" y="4632783"/>
            <a:ext cx="2423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/>
              <a:t>Information/communication (personne, entourage, professionnels …)</a:t>
            </a:r>
          </a:p>
        </p:txBody>
      </p:sp>
      <p:sp>
        <p:nvSpPr>
          <p:cNvPr id="48" name="TextBox 54">
            <a:extLst>
              <a:ext uri="{FF2B5EF4-FFF2-40B4-BE49-F238E27FC236}">
                <a16:creationId xmlns:a16="http://schemas.microsoft.com/office/drawing/2014/main" id="{7D5EA2B6-1C2D-1D34-6F76-D6D00CEDC1F0}"/>
              </a:ext>
            </a:extLst>
          </p:cNvPr>
          <p:cNvSpPr txBox="1"/>
          <p:nvPr/>
        </p:nvSpPr>
        <p:spPr>
          <a:xfrm>
            <a:off x="8753052" y="5277339"/>
            <a:ext cx="2423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lvl="0" algn="l"/>
            <a:r>
              <a:rPr lang="fr-FR" sz="1200" dirty="0" err="1">
                <a:solidFill>
                  <a:schemeClr val="tx1"/>
                </a:solidFill>
              </a:rPr>
              <a:t>Resensibilisation</a:t>
            </a:r>
            <a:r>
              <a:rPr lang="fr-FR" sz="1200" dirty="0">
                <a:solidFill>
                  <a:schemeClr val="tx1"/>
                </a:solidFill>
              </a:rPr>
              <a:t> et rappel des bonnes pratiques aux équipes</a:t>
            </a:r>
          </a:p>
          <a:p>
            <a:pPr lvl="0" algn="l"/>
            <a:r>
              <a:rPr lang="fr-FR" sz="1200" dirty="0">
                <a:solidFill>
                  <a:schemeClr val="tx1"/>
                </a:solidFill>
              </a:rPr>
              <a:t>Renforcement des équipes pour pallier au manque d’effectif</a:t>
            </a:r>
          </a:p>
        </p:txBody>
      </p:sp>
      <p:sp>
        <p:nvSpPr>
          <p:cNvPr id="49" name="Rectangle: Rounded Corners 6">
            <a:extLst>
              <a:ext uri="{FF2B5EF4-FFF2-40B4-BE49-F238E27FC236}">
                <a16:creationId xmlns:a16="http://schemas.microsoft.com/office/drawing/2014/main" id="{EB38F5D4-F3E6-493B-8FCA-18CF57123E7A}"/>
              </a:ext>
            </a:extLst>
          </p:cNvPr>
          <p:cNvSpPr/>
          <p:nvPr/>
        </p:nvSpPr>
        <p:spPr>
          <a:xfrm>
            <a:off x="1044749" y="6445582"/>
            <a:ext cx="2579207" cy="367269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Direction, référent restauration, accueil…</a:t>
            </a:r>
          </a:p>
        </p:txBody>
      </p:sp>
      <p:sp>
        <p:nvSpPr>
          <p:cNvPr id="50" name="Rectangle: Rounded Corners 6">
            <a:extLst>
              <a:ext uri="{FF2B5EF4-FFF2-40B4-BE49-F238E27FC236}">
                <a16:creationId xmlns:a16="http://schemas.microsoft.com/office/drawing/2014/main" id="{B4E60A45-76FE-8BB1-A30E-16F840393C85}"/>
              </a:ext>
            </a:extLst>
          </p:cNvPr>
          <p:cNvSpPr/>
          <p:nvPr/>
        </p:nvSpPr>
        <p:spPr>
          <a:xfrm>
            <a:off x="4750517" y="6445582"/>
            <a:ext cx="2579207" cy="367269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Direction, référent qualité, médecin …</a:t>
            </a:r>
          </a:p>
        </p:txBody>
      </p:sp>
      <p:sp>
        <p:nvSpPr>
          <p:cNvPr id="51" name="Rectangle: Rounded Corners 6">
            <a:extLst>
              <a:ext uri="{FF2B5EF4-FFF2-40B4-BE49-F238E27FC236}">
                <a16:creationId xmlns:a16="http://schemas.microsoft.com/office/drawing/2014/main" id="{1415067B-741E-80C2-7CC8-399D0C336438}"/>
              </a:ext>
            </a:extLst>
          </p:cNvPr>
          <p:cNvSpPr/>
          <p:nvPr/>
        </p:nvSpPr>
        <p:spPr>
          <a:xfrm>
            <a:off x="8597208" y="6449686"/>
            <a:ext cx="2579207" cy="367269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Médecin, CDS/IDEC, IDE</a:t>
            </a:r>
          </a:p>
        </p:txBody>
      </p:sp>
    </p:spTree>
    <p:extLst>
      <p:ext uri="{BB962C8B-B14F-4D97-AF65-F5344CB8AC3E}">
        <p14:creationId xmlns:p14="http://schemas.microsoft.com/office/powerpoint/2010/main" val="796994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6352A-DBC7-8325-6101-EA843BD81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C746D23F-E7DF-FE99-9BFE-DFE66B1A039E}"/>
              </a:ext>
            </a:extLst>
          </p:cNvPr>
          <p:cNvSpPr/>
          <p:nvPr/>
        </p:nvSpPr>
        <p:spPr>
          <a:xfrm>
            <a:off x="10303492" y="-612815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D352387-2042-2E92-8147-C9CD5CA1058D}"/>
              </a:ext>
            </a:extLst>
          </p:cNvPr>
          <p:cNvSpPr/>
          <p:nvPr/>
        </p:nvSpPr>
        <p:spPr>
          <a:xfrm>
            <a:off x="5622378" y="1457741"/>
            <a:ext cx="5518815" cy="4550277"/>
          </a:xfrm>
          <a:prstGeom prst="roundRect">
            <a:avLst>
              <a:gd name="adj" fmla="val 5598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2C917F-FF1E-C1D9-D9F6-3C1E1BE67C6E}"/>
              </a:ext>
            </a:extLst>
          </p:cNvPr>
          <p:cNvSpPr/>
          <p:nvPr/>
        </p:nvSpPr>
        <p:spPr>
          <a:xfrm>
            <a:off x="1050807" y="0"/>
            <a:ext cx="621641" cy="6858000"/>
          </a:xfrm>
          <a:prstGeom prst="rect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7A7E50-5AF1-4849-3EE1-DE899CE81C6B}"/>
              </a:ext>
            </a:extLst>
          </p:cNvPr>
          <p:cNvSpPr/>
          <p:nvPr/>
        </p:nvSpPr>
        <p:spPr>
          <a:xfrm>
            <a:off x="0" y="0"/>
            <a:ext cx="10508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76">
            <a:extLst>
              <a:ext uri="{FF2B5EF4-FFF2-40B4-BE49-F238E27FC236}">
                <a16:creationId xmlns:a16="http://schemas.microsoft.com/office/drawing/2014/main" id="{8CCA8103-AB78-4B65-15FE-5615769B6DDD}"/>
              </a:ext>
            </a:extLst>
          </p:cNvPr>
          <p:cNvSpPr/>
          <p:nvPr/>
        </p:nvSpPr>
        <p:spPr>
          <a:xfrm>
            <a:off x="1672448" y="1640223"/>
            <a:ext cx="1953892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37C54C-6967-5E1D-11FF-D0934AB8D546}"/>
              </a:ext>
            </a:extLst>
          </p:cNvPr>
          <p:cNvSpPr txBox="1"/>
          <p:nvPr/>
        </p:nvSpPr>
        <p:spPr>
          <a:xfrm>
            <a:off x="1726006" y="1707813"/>
            <a:ext cx="1500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Plats témoins</a:t>
            </a:r>
          </a:p>
        </p:txBody>
      </p:sp>
      <p:sp>
        <p:nvSpPr>
          <p:cNvPr id="6" name="Trapezoid 66">
            <a:extLst>
              <a:ext uri="{FF2B5EF4-FFF2-40B4-BE49-F238E27FC236}">
                <a16:creationId xmlns:a16="http://schemas.microsoft.com/office/drawing/2014/main" id="{7D6B452B-5356-54C9-F492-1C07F7FFB942}"/>
              </a:ext>
            </a:extLst>
          </p:cNvPr>
          <p:cNvSpPr/>
          <p:nvPr/>
        </p:nvSpPr>
        <p:spPr>
          <a:xfrm rot="5400000" flipH="1">
            <a:off x="619518" y="1055243"/>
            <a:ext cx="1483673" cy="626690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864381 w 1677771"/>
              <a:gd name="connsiteY0" fmla="*/ 1797595 h 1797595"/>
              <a:gd name="connsiteX1" fmla="*/ 0 w 1677771"/>
              <a:gd name="connsiteY1" fmla="*/ 0 h 1797595"/>
              <a:gd name="connsiteX2" fmla="*/ 855276 w 1677771"/>
              <a:gd name="connsiteY2" fmla="*/ 793 h 1797595"/>
              <a:gd name="connsiteX3" fmla="*/ 1677771 w 1677771"/>
              <a:gd name="connsiteY3" fmla="*/ 1797595 h 1797595"/>
              <a:gd name="connsiteX4" fmla="*/ 864381 w 1677771"/>
              <a:gd name="connsiteY4" fmla="*/ 1797595 h 1797595"/>
              <a:gd name="connsiteX0" fmla="*/ 864381 w 1677771"/>
              <a:gd name="connsiteY0" fmla="*/ 1796802 h 1796802"/>
              <a:gd name="connsiteX1" fmla="*/ 0 w 1677771"/>
              <a:gd name="connsiteY1" fmla="*/ 11907 h 1796802"/>
              <a:gd name="connsiteX2" fmla="*/ 855276 w 1677771"/>
              <a:gd name="connsiteY2" fmla="*/ 0 h 1796802"/>
              <a:gd name="connsiteX3" fmla="*/ 1677771 w 1677771"/>
              <a:gd name="connsiteY3" fmla="*/ 1796802 h 1796802"/>
              <a:gd name="connsiteX4" fmla="*/ 864381 w 1677771"/>
              <a:gd name="connsiteY4" fmla="*/ 1796802 h 1796802"/>
              <a:gd name="connsiteX0" fmla="*/ 867554 w 1680944"/>
              <a:gd name="connsiteY0" fmla="*/ 1796802 h 1796802"/>
              <a:gd name="connsiteX1" fmla="*/ 0 w 1680944"/>
              <a:gd name="connsiteY1" fmla="*/ 34132 h 1796802"/>
              <a:gd name="connsiteX2" fmla="*/ 858449 w 1680944"/>
              <a:gd name="connsiteY2" fmla="*/ 0 h 1796802"/>
              <a:gd name="connsiteX3" fmla="*/ 1680944 w 1680944"/>
              <a:gd name="connsiteY3" fmla="*/ 1796802 h 1796802"/>
              <a:gd name="connsiteX4" fmla="*/ 867554 w 1680944"/>
              <a:gd name="connsiteY4" fmla="*/ 1796802 h 1796802"/>
              <a:gd name="connsiteX0" fmla="*/ 870729 w 1684119"/>
              <a:gd name="connsiteY0" fmla="*/ 1796802 h 1796802"/>
              <a:gd name="connsiteX1" fmla="*/ 0 w 1684119"/>
              <a:gd name="connsiteY1" fmla="*/ 11907 h 1796802"/>
              <a:gd name="connsiteX2" fmla="*/ 861624 w 1684119"/>
              <a:gd name="connsiteY2" fmla="*/ 0 h 1796802"/>
              <a:gd name="connsiteX3" fmla="*/ 1684119 w 1684119"/>
              <a:gd name="connsiteY3" fmla="*/ 1796802 h 1796802"/>
              <a:gd name="connsiteX4" fmla="*/ 870729 w 1684119"/>
              <a:gd name="connsiteY4" fmla="*/ 1796802 h 1796802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5077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4895 h 1784895"/>
              <a:gd name="connsiteX1" fmla="*/ 0 w 1684119"/>
              <a:gd name="connsiteY1" fmla="*/ 0 h 1784895"/>
              <a:gd name="connsiteX2" fmla="*/ 529839 w 1684119"/>
              <a:gd name="connsiteY2" fmla="*/ 3968 h 1784895"/>
              <a:gd name="connsiteX3" fmla="*/ 1684119 w 1684119"/>
              <a:gd name="connsiteY3" fmla="*/ 1784895 h 1784895"/>
              <a:gd name="connsiteX4" fmla="*/ 870729 w 1684119"/>
              <a:gd name="connsiteY4" fmla="*/ 1784895 h 1784895"/>
              <a:gd name="connsiteX0" fmla="*/ 870729 w 1684119"/>
              <a:gd name="connsiteY0" fmla="*/ 1788070 h 1788070"/>
              <a:gd name="connsiteX1" fmla="*/ 0 w 1684119"/>
              <a:gd name="connsiteY1" fmla="*/ 3175 h 1788070"/>
              <a:gd name="connsiteX2" fmla="*/ 527458 w 1684119"/>
              <a:gd name="connsiteY2" fmla="*/ 0 h 1788070"/>
              <a:gd name="connsiteX3" fmla="*/ 1684119 w 1684119"/>
              <a:gd name="connsiteY3" fmla="*/ 1788070 h 1788070"/>
              <a:gd name="connsiteX4" fmla="*/ 870729 w 1684119"/>
              <a:gd name="connsiteY4" fmla="*/ 1788070 h 178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119" h="1788070">
                <a:moveTo>
                  <a:pt x="870729" y="1788070"/>
                </a:moveTo>
                <a:lnTo>
                  <a:pt x="0" y="3175"/>
                </a:lnTo>
                <a:lnTo>
                  <a:pt x="527458" y="0"/>
                </a:lnTo>
                <a:lnTo>
                  <a:pt x="1684119" y="1788070"/>
                </a:lnTo>
                <a:lnTo>
                  <a:pt x="870729" y="178807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585B10A-68A1-BAE0-7B7A-60A2481EC73E}"/>
              </a:ext>
            </a:extLst>
          </p:cNvPr>
          <p:cNvGrpSpPr/>
          <p:nvPr/>
        </p:nvGrpSpPr>
        <p:grpSpPr>
          <a:xfrm>
            <a:off x="379413" y="626749"/>
            <a:ext cx="668598" cy="716582"/>
            <a:chOff x="550864" y="549273"/>
            <a:chExt cx="668598" cy="716582"/>
          </a:xfrm>
          <a:solidFill>
            <a:schemeClr val="bg2">
              <a:lumMod val="50000"/>
            </a:schemeClr>
          </a:solidFill>
        </p:grpSpPr>
        <p:sp>
          <p:nvSpPr>
            <p:cNvPr id="8" name="Rectangle: Single Corner Rounded 7">
              <a:extLst>
                <a:ext uri="{FF2B5EF4-FFF2-40B4-BE49-F238E27FC236}">
                  <a16:creationId xmlns:a16="http://schemas.microsoft.com/office/drawing/2014/main" id="{090CBDC3-59A0-B270-54BE-9E42372A9627}"/>
                </a:ext>
              </a:extLst>
            </p:cNvPr>
            <p:cNvSpPr/>
            <p:nvPr/>
          </p:nvSpPr>
          <p:spPr>
            <a:xfrm rot="16200000">
              <a:off x="526872" y="573265"/>
              <a:ext cx="716582" cy="668598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280801-DEE5-6F3D-4337-5F20B41075B3}"/>
                </a:ext>
              </a:extLst>
            </p:cNvPr>
            <p:cNvSpPr txBox="1"/>
            <p:nvPr/>
          </p:nvSpPr>
          <p:spPr>
            <a:xfrm>
              <a:off x="593192" y="722897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01</a:t>
              </a:r>
            </a:p>
          </p:txBody>
        </p:sp>
      </p:grpSp>
      <p:sp>
        <p:nvSpPr>
          <p:cNvPr id="10" name="Pentagon 75">
            <a:extLst>
              <a:ext uri="{FF2B5EF4-FFF2-40B4-BE49-F238E27FC236}">
                <a16:creationId xmlns:a16="http://schemas.microsoft.com/office/drawing/2014/main" id="{10C53539-E081-5885-3A6F-ACF6BE6FB278}"/>
              </a:ext>
            </a:extLst>
          </p:cNvPr>
          <p:cNvSpPr/>
          <p:nvPr/>
        </p:nvSpPr>
        <p:spPr>
          <a:xfrm>
            <a:off x="1672448" y="2522282"/>
            <a:ext cx="2396443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E5BD29-CA35-2D0A-0EBB-84C3FD99829C}"/>
              </a:ext>
            </a:extLst>
          </p:cNvPr>
          <p:cNvSpPr txBox="1"/>
          <p:nvPr/>
        </p:nvSpPr>
        <p:spPr>
          <a:xfrm>
            <a:off x="1852069" y="2589872"/>
            <a:ext cx="2101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Menus servis</a:t>
            </a:r>
          </a:p>
        </p:txBody>
      </p:sp>
      <p:sp>
        <p:nvSpPr>
          <p:cNvPr id="12" name="Trapezoid 66">
            <a:extLst>
              <a:ext uri="{FF2B5EF4-FFF2-40B4-BE49-F238E27FC236}">
                <a16:creationId xmlns:a16="http://schemas.microsoft.com/office/drawing/2014/main" id="{A2BA2A40-BDE4-F8E7-4C80-A999714E8A30}"/>
              </a:ext>
            </a:extLst>
          </p:cNvPr>
          <p:cNvSpPr/>
          <p:nvPr/>
        </p:nvSpPr>
        <p:spPr>
          <a:xfrm rot="5400000" flipH="1">
            <a:off x="765944" y="2087433"/>
            <a:ext cx="1190821" cy="626688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544341 w 1357731"/>
              <a:gd name="connsiteY0" fmla="*/ 1811089 h 1811089"/>
              <a:gd name="connsiteX1" fmla="*/ 0 w 1357731"/>
              <a:gd name="connsiteY1" fmla="*/ 13494 h 1811089"/>
              <a:gd name="connsiteX2" fmla="*/ 878136 w 1357731"/>
              <a:gd name="connsiteY2" fmla="*/ 0 h 1811089"/>
              <a:gd name="connsiteX3" fmla="*/ 1357731 w 1357731"/>
              <a:gd name="connsiteY3" fmla="*/ 1811089 h 1811089"/>
              <a:gd name="connsiteX4" fmla="*/ 544341 w 1357731"/>
              <a:gd name="connsiteY4" fmla="*/ 1811089 h 1811089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24606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5236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44341 w 1357731"/>
              <a:gd name="connsiteY0" fmla="*/ 1797595 h 1797595"/>
              <a:gd name="connsiteX1" fmla="*/ 0 w 1357731"/>
              <a:gd name="connsiteY1" fmla="*/ 0 h 1797595"/>
              <a:gd name="connsiteX2" fmla="*/ 539255 w 1357731"/>
              <a:gd name="connsiteY2" fmla="*/ 793 h 1797595"/>
              <a:gd name="connsiteX3" fmla="*/ 1357731 w 1357731"/>
              <a:gd name="connsiteY3" fmla="*/ 1797595 h 1797595"/>
              <a:gd name="connsiteX4" fmla="*/ 544341 w 1357731"/>
              <a:gd name="connsiteY4" fmla="*/ 1797595 h 1797595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6302 w 1349692"/>
              <a:gd name="connsiteY0" fmla="*/ 1796802 h 1796802"/>
              <a:gd name="connsiteX1" fmla="*/ 0 w 1349692"/>
              <a:gd name="connsiteY1" fmla="*/ 4422 h 1796802"/>
              <a:gd name="connsiteX2" fmla="*/ 531216 w 1349692"/>
              <a:gd name="connsiteY2" fmla="*/ 0 h 1796802"/>
              <a:gd name="connsiteX3" fmla="*/ 1349692 w 1349692"/>
              <a:gd name="connsiteY3" fmla="*/ 1796802 h 1796802"/>
              <a:gd name="connsiteX4" fmla="*/ 536302 w 1349692"/>
              <a:gd name="connsiteY4" fmla="*/ 1796802 h 1796802"/>
              <a:gd name="connsiteX0" fmla="*/ 534293 w 1347683"/>
              <a:gd name="connsiteY0" fmla="*/ 1796802 h 1796802"/>
              <a:gd name="connsiteX1" fmla="*/ 0 w 1347683"/>
              <a:gd name="connsiteY1" fmla="*/ 4422 h 1796802"/>
              <a:gd name="connsiteX2" fmla="*/ 529207 w 1347683"/>
              <a:gd name="connsiteY2" fmla="*/ 0 h 1796802"/>
              <a:gd name="connsiteX3" fmla="*/ 1347683 w 1347683"/>
              <a:gd name="connsiteY3" fmla="*/ 1796802 h 1796802"/>
              <a:gd name="connsiteX4" fmla="*/ 534293 w 1347683"/>
              <a:gd name="connsiteY4" fmla="*/ 1796802 h 1796802"/>
              <a:gd name="connsiteX0" fmla="*/ 538313 w 1351703"/>
              <a:gd name="connsiteY0" fmla="*/ 1796802 h 1796802"/>
              <a:gd name="connsiteX1" fmla="*/ 0 w 1351703"/>
              <a:gd name="connsiteY1" fmla="*/ 4422 h 1796802"/>
              <a:gd name="connsiteX2" fmla="*/ 533227 w 1351703"/>
              <a:gd name="connsiteY2" fmla="*/ 0 h 1796802"/>
              <a:gd name="connsiteX3" fmla="*/ 1351703 w 1351703"/>
              <a:gd name="connsiteY3" fmla="*/ 1796802 h 1796802"/>
              <a:gd name="connsiteX4" fmla="*/ 538313 w 1351703"/>
              <a:gd name="connsiteY4" fmla="*/ 1796802 h 179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03" h="1796802">
                <a:moveTo>
                  <a:pt x="538313" y="1796802"/>
                </a:moveTo>
                <a:lnTo>
                  <a:pt x="0" y="4422"/>
                </a:lnTo>
                <a:lnTo>
                  <a:pt x="533227" y="0"/>
                </a:lnTo>
                <a:lnTo>
                  <a:pt x="1351703" y="1796802"/>
                </a:lnTo>
                <a:lnTo>
                  <a:pt x="538313" y="179680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5C29D0-AE43-C4AD-011B-77DB8606088D}"/>
              </a:ext>
            </a:extLst>
          </p:cNvPr>
          <p:cNvGrpSpPr/>
          <p:nvPr/>
        </p:nvGrpSpPr>
        <p:grpSpPr>
          <a:xfrm>
            <a:off x="379416" y="1805012"/>
            <a:ext cx="668596" cy="716581"/>
            <a:chOff x="550867" y="1557349"/>
            <a:chExt cx="668596" cy="716581"/>
          </a:xfrm>
          <a:solidFill>
            <a:schemeClr val="bg2">
              <a:lumMod val="5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7D0D12-A375-64E9-76AE-8305434CAF45}"/>
                </a:ext>
              </a:extLst>
            </p:cNvPr>
            <p:cNvSpPr/>
            <p:nvPr/>
          </p:nvSpPr>
          <p:spPr>
            <a:xfrm>
              <a:off x="550867" y="1557349"/>
              <a:ext cx="668596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3850A2-A0A8-08C2-1050-4E3E7102A1C9}"/>
                </a:ext>
              </a:extLst>
            </p:cNvPr>
            <p:cNvSpPr txBox="1"/>
            <p:nvPr/>
          </p:nvSpPr>
          <p:spPr>
            <a:xfrm>
              <a:off x="593192" y="1730973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02</a:t>
              </a:r>
            </a:p>
          </p:txBody>
        </p:sp>
      </p:grpSp>
      <p:sp>
        <p:nvSpPr>
          <p:cNvPr id="16" name="Pentagon 70">
            <a:extLst>
              <a:ext uri="{FF2B5EF4-FFF2-40B4-BE49-F238E27FC236}">
                <a16:creationId xmlns:a16="http://schemas.microsoft.com/office/drawing/2014/main" id="{FDD920E6-C26E-C399-9870-3F2CE5E27E98}"/>
              </a:ext>
            </a:extLst>
          </p:cNvPr>
          <p:cNvSpPr/>
          <p:nvPr/>
        </p:nvSpPr>
        <p:spPr>
          <a:xfrm>
            <a:off x="1672448" y="3424658"/>
            <a:ext cx="2743745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360D18-6A8C-2C6F-51DD-E3717AFE8473}"/>
              </a:ext>
            </a:extLst>
          </p:cNvPr>
          <p:cNvSpPr txBox="1"/>
          <p:nvPr/>
        </p:nvSpPr>
        <p:spPr>
          <a:xfrm>
            <a:off x="1670195" y="3492248"/>
            <a:ext cx="2345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Relevés de température</a:t>
            </a:r>
          </a:p>
        </p:txBody>
      </p:sp>
      <p:sp>
        <p:nvSpPr>
          <p:cNvPr id="18" name="Trapezoid 66">
            <a:extLst>
              <a:ext uri="{FF2B5EF4-FFF2-40B4-BE49-F238E27FC236}">
                <a16:creationId xmlns:a16="http://schemas.microsoft.com/office/drawing/2014/main" id="{F147C32B-5AB8-F2A7-40B4-8D3558DE7C32}"/>
              </a:ext>
            </a:extLst>
          </p:cNvPr>
          <p:cNvSpPr/>
          <p:nvPr/>
        </p:nvSpPr>
        <p:spPr>
          <a:xfrm rot="5400000" flipH="1">
            <a:off x="915088" y="3136429"/>
            <a:ext cx="891991" cy="626144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21631 h 1821631"/>
              <a:gd name="connsiteX1" fmla="*/ 0 w 1008481"/>
              <a:gd name="connsiteY1" fmla="*/ 11336 h 1821631"/>
              <a:gd name="connsiteX2" fmla="*/ 528886 w 1008481"/>
              <a:gd name="connsiteY2" fmla="*/ 0 h 1821631"/>
              <a:gd name="connsiteX3" fmla="*/ 1008481 w 1008481"/>
              <a:gd name="connsiteY3" fmla="*/ 1821631 h 1821631"/>
              <a:gd name="connsiteX4" fmla="*/ 195091 w 100848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0896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197101 w 1010491"/>
              <a:gd name="connsiteY0" fmla="*/ 1821631 h 1821631"/>
              <a:gd name="connsiteX1" fmla="*/ 0 w 1010491"/>
              <a:gd name="connsiteY1" fmla="*/ 6066 h 1821631"/>
              <a:gd name="connsiteX2" fmla="*/ 532907 w 1010491"/>
              <a:gd name="connsiteY2" fmla="*/ 0 h 1821631"/>
              <a:gd name="connsiteX3" fmla="*/ 1010491 w 1010491"/>
              <a:gd name="connsiteY3" fmla="*/ 1821631 h 1821631"/>
              <a:gd name="connsiteX4" fmla="*/ 197101 w 1010491"/>
              <a:gd name="connsiteY4" fmla="*/ 1821631 h 1821631"/>
              <a:gd name="connsiteX0" fmla="*/ 203129 w 1016519"/>
              <a:gd name="connsiteY0" fmla="*/ 1821631 h 1821631"/>
              <a:gd name="connsiteX1" fmla="*/ 0 w 1016519"/>
              <a:gd name="connsiteY1" fmla="*/ 795 h 1821631"/>
              <a:gd name="connsiteX2" fmla="*/ 538935 w 1016519"/>
              <a:gd name="connsiteY2" fmla="*/ 0 h 1821631"/>
              <a:gd name="connsiteX3" fmla="*/ 1016519 w 1016519"/>
              <a:gd name="connsiteY3" fmla="*/ 1821631 h 1821631"/>
              <a:gd name="connsiteX4" fmla="*/ 203129 w 1016519"/>
              <a:gd name="connsiteY4" fmla="*/ 1821631 h 1821631"/>
              <a:gd name="connsiteX0" fmla="*/ 197100 w 1010490"/>
              <a:gd name="connsiteY0" fmla="*/ 1821631 h 1821631"/>
              <a:gd name="connsiteX1" fmla="*/ 0 w 1010490"/>
              <a:gd name="connsiteY1" fmla="*/ 795 h 1821631"/>
              <a:gd name="connsiteX2" fmla="*/ 532906 w 1010490"/>
              <a:gd name="connsiteY2" fmla="*/ 0 h 1821631"/>
              <a:gd name="connsiteX3" fmla="*/ 1010490 w 1010490"/>
              <a:gd name="connsiteY3" fmla="*/ 1821631 h 1821631"/>
              <a:gd name="connsiteX4" fmla="*/ 197100 w 1010490"/>
              <a:gd name="connsiteY4" fmla="*/ 1821631 h 1821631"/>
              <a:gd name="connsiteX0" fmla="*/ 199109 w 1012499"/>
              <a:gd name="connsiteY0" fmla="*/ 1821631 h 1821631"/>
              <a:gd name="connsiteX1" fmla="*/ 0 w 1012499"/>
              <a:gd name="connsiteY1" fmla="*/ 795 h 1821631"/>
              <a:gd name="connsiteX2" fmla="*/ 534915 w 1012499"/>
              <a:gd name="connsiteY2" fmla="*/ 0 h 1821631"/>
              <a:gd name="connsiteX3" fmla="*/ 1012499 w 1012499"/>
              <a:gd name="connsiteY3" fmla="*/ 1821631 h 1821631"/>
              <a:gd name="connsiteX4" fmla="*/ 199109 w 1012499"/>
              <a:gd name="connsiteY4" fmla="*/ 1821631 h 1821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2499" h="1821631">
                <a:moveTo>
                  <a:pt x="199109" y="1821631"/>
                </a:moveTo>
                <a:lnTo>
                  <a:pt x="0" y="795"/>
                </a:lnTo>
                <a:lnTo>
                  <a:pt x="534915" y="0"/>
                </a:lnTo>
                <a:lnTo>
                  <a:pt x="1012499" y="1821631"/>
                </a:lnTo>
                <a:lnTo>
                  <a:pt x="199109" y="182163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19DA6D-3A32-08ED-EEB1-E9980B70DE8F}"/>
              </a:ext>
            </a:extLst>
          </p:cNvPr>
          <p:cNvGrpSpPr/>
          <p:nvPr/>
        </p:nvGrpSpPr>
        <p:grpSpPr>
          <a:xfrm>
            <a:off x="379413" y="3003583"/>
            <a:ext cx="669142" cy="716581"/>
            <a:chOff x="550864" y="2565420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1CBD732-54A0-7063-6718-B2B27093AC19}"/>
                </a:ext>
              </a:extLst>
            </p:cNvPr>
            <p:cNvSpPr/>
            <p:nvPr/>
          </p:nvSpPr>
          <p:spPr>
            <a:xfrm>
              <a:off x="550864" y="2565420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0429CF-C74E-B858-205E-5EC67E98DB3D}"/>
                </a:ext>
              </a:extLst>
            </p:cNvPr>
            <p:cNvSpPr txBox="1"/>
            <p:nvPr/>
          </p:nvSpPr>
          <p:spPr>
            <a:xfrm>
              <a:off x="593192" y="2739044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03</a:t>
              </a:r>
            </a:p>
          </p:txBody>
        </p:sp>
      </p:grpSp>
      <p:sp>
        <p:nvSpPr>
          <p:cNvPr id="22" name="Pentagon 23">
            <a:extLst>
              <a:ext uri="{FF2B5EF4-FFF2-40B4-BE49-F238E27FC236}">
                <a16:creationId xmlns:a16="http://schemas.microsoft.com/office/drawing/2014/main" id="{567C0A13-1364-9849-F965-EE492AB41FCD}"/>
              </a:ext>
            </a:extLst>
          </p:cNvPr>
          <p:cNvSpPr/>
          <p:nvPr/>
        </p:nvSpPr>
        <p:spPr>
          <a:xfrm>
            <a:off x="1672448" y="4327031"/>
            <a:ext cx="3310807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DCF86E-F00E-26CB-55EF-D71435793A08}"/>
              </a:ext>
            </a:extLst>
          </p:cNvPr>
          <p:cNvSpPr txBox="1"/>
          <p:nvPr/>
        </p:nvSpPr>
        <p:spPr>
          <a:xfrm>
            <a:off x="2277944" y="4394621"/>
            <a:ext cx="230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ARS DDPP</a:t>
            </a:r>
          </a:p>
        </p:txBody>
      </p:sp>
      <p:sp>
        <p:nvSpPr>
          <p:cNvPr id="24" name="Trapezoid 25">
            <a:extLst>
              <a:ext uri="{FF2B5EF4-FFF2-40B4-BE49-F238E27FC236}">
                <a16:creationId xmlns:a16="http://schemas.microsoft.com/office/drawing/2014/main" id="{CC6758FE-DCF3-B8EC-EF49-4EAB785761F4}"/>
              </a:ext>
            </a:extLst>
          </p:cNvPr>
          <p:cNvSpPr/>
          <p:nvPr/>
        </p:nvSpPr>
        <p:spPr>
          <a:xfrm rot="5400000">
            <a:off x="1003214" y="4247251"/>
            <a:ext cx="716824" cy="626143"/>
          </a:xfrm>
          <a:custGeom>
            <a:avLst/>
            <a:gdLst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797247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  <a:gd name="connsiteX0" fmla="*/ 0 w 964171"/>
              <a:gd name="connsiteY0" fmla="*/ 824235 h 824235"/>
              <a:gd name="connsiteX1" fmla="*/ 166924 w 964171"/>
              <a:gd name="connsiteY1" fmla="*/ 0 h 824235"/>
              <a:gd name="connsiteX2" fmla="*/ 804391 w 964171"/>
              <a:gd name="connsiteY2" fmla="*/ 0 h 824235"/>
              <a:gd name="connsiteX3" fmla="*/ 964171 w 964171"/>
              <a:gd name="connsiteY3" fmla="*/ 824235 h 824235"/>
              <a:gd name="connsiteX4" fmla="*/ 0 w 964171"/>
              <a:gd name="connsiteY4" fmla="*/ 824235 h 82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171" h="824235">
                <a:moveTo>
                  <a:pt x="0" y="824235"/>
                </a:moveTo>
                <a:lnTo>
                  <a:pt x="166924" y="0"/>
                </a:lnTo>
                <a:lnTo>
                  <a:pt x="804391" y="0"/>
                </a:lnTo>
                <a:lnTo>
                  <a:pt x="964171" y="824235"/>
                </a:lnTo>
                <a:lnTo>
                  <a:pt x="0" y="8242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C52D57C-DC7E-9934-8318-893A46FA71E1}"/>
              </a:ext>
            </a:extLst>
          </p:cNvPr>
          <p:cNvGrpSpPr/>
          <p:nvPr/>
        </p:nvGrpSpPr>
        <p:grpSpPr>
          <a:xfrm>
            <a:off x="379414" y="4202154"/>
            <a:ext cx="669142" cy="716581"/>
            <a:chOff x="550865" y="3573491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B92D625-D7AC-59FC-8457-F36D97F016B1}"/>
                </a:ext>
              </a:extLst>
            </p:cNvPr>
            <p:cNvSpPr/>
            <p:nvPr/>
          </p:nvSpPr>
          <p:spPr>
            <a:xfrm>
              <a:off x="550865" y="3573491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2A6E335-E8C3-69DF-6024-1F8F9A1E87A2}"/>
                </a:ext>
              </a:extLst>
            </p:cNvPr>
            <p:cNvSpPr txBox="1"/>
            <p:nvPr/>
          </p:nvSpPr>
          <p:spPr>
            <a:xfrm>
              <a:off x="593192" y="3747115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04</a:t>
              </a:r>
            </a:p>
          </p:txBody>
        </p:sp>
      </p:grpSp>
      <p:sp>
        <p:nvSpPr>
          <p:cNvPr id="28" name="Pentagon 27">
            <a:extLst>
              <a:ext uri="{FF2B5EF4-FFF2-40B4-BE49-F238E27FC236}">
                <a16:creationId xmlns:a16="http://schemas.microsoft.com/office/drawing/2014/main" id="{6BE736BF-F61E-49FE-5961-2565E463F421}"/>
              </a:ext>
            </a:extLst>
          </p:cNvPr>
          <p:cNvSpPr/>
          <p:nvPr/>
        </p:nvSpPr>
        <p:spPr>
          <a:xfrm>
            <a:off x="1672447" y="5207011"/>
            <a:ext cx="3802051" cy="473734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3D79F6-3977-6FED-D61C-210884FEB5B0}"/>
              </a:ext>
            </a:extLst>
          </p:cNvPr>
          <p:cNvSpPr txBox="1"/>
          <p:nvPr/>
        </p:nvSpPr>
        <p:spPr>
          <a:xfrm>
            <a:off x="3287886" y="5274601"/>
            <a:ext cx="1786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err="1">
                <a:solidFill>
                  <a:schemeClr val="bg1"/>
                </a:solidFill>
                <a:latin typeface="+mj-lt"/>
                <a:cs typeface="Sora ExtraBold" pitchFamily="2" charset="0"/>
              </a:rPr>
              <a:t>Cpias</a:t>
            </a:r>
            <a:r>
              <a:rPr lang="fr-FR" sz="1600" dirty="0">
                <a:solidFill>
                  <a:schemeClr val="bg1"/>
                </a:solidFill>
                <a:latin typeface="+mj-lt"/>
                <a:cs typeface="Sora ExtraBold" pitchFamily="2" charset="0"/>
              </a:rPr>
              <a:t> IDF</a:t>
            </a:r>
          </a:p>
        </p:txBody>
      </p:sp>
      <p:sp>
        <p:nvSpPr>
          <p:cNvPr id="30" name="Trapezoid 66">
            <a:extLst>
              <a:ext uri="{FF2B5EF4-FFF2-40B4-BE49-F238E27FC236}">
                <a16:creationId xmlns:a16="http://schemas.microsoft.com/office/drawing/2014/main" id="{0FDA58D9-18FC-B858-589A-3D1932D56A89}"/>
              </a:ext>
            </a:extLst>
          </p:cNvPr>
          <p:cNvSpPr/>
          <p:nvPr/>
        </p:nvSpPr>
        <p:spPr>
          <a:xfrm rot="5400000">
            <a:off x="917021" y="5337755"/>
            <a:ext cx="888450" cy="625381"/>
          </a:xfrm>
          <a:custGeom>
            <a:avLst/>
            <a:gdLst>
              <a:gd name="connsiteX0" fmla="*/ 0 w 813390"/>
              <a:gd name="connsiteY0" fmla="*/ 1822995 h 1822995"/>
              <a:gd name="connsiteX1" fmla="*/ 141457 w 813390"/>
              <a:gd name="connsiteY1" fmla="*/ 0 h 1822995"/>
              <a:gd name="connsiteX2" fmla="*/ 671933 w 813390"/>
              <a:gd name="connsiteY2" fmla="*/ 0 h 1822995"/>
              <a:gd name="connsiteX3" fmla="*/ 813390 w 813390"/>
              <a:gd name="connsiteY3" fmla="*/ 1822995 h 1822995"/>
              <a:gd name="connsiteX4" fmla="*/ 0 w 813390"/>
              <a:gd name="connsiteY4" fmla="*/ 1822995 h 1822995"/>
              <a:gd name="connsiteX0" fmla="*/ 195091 w 1008481"/>
              <a:gd name="connsiteY0" fmla="*/ 1822995 h 1822995"/>
              <a:gd name="connsiteX1" fmla="*/ 0 w 1008481"/>
              <a:gd name="connsiteY1" fmla="*/ 12700 h 1822995"/>
              <a:gd name="connsiteX2" fmla="*/ 867024 w 1008481"/>
              <a:gd name="connsiteY2" fmla="*/ 0 h 1822995"/>
              <a:gd name="connsiteX3" fmla="*/ 1008481 w 1008481"/>
              <a:gd name="connsiteY3" fmla="*/ 1822995 h 1822995"/>
              <a:gd name="connsiteX4" fmla="*/ 195091 w 1008481"/>
              <a:gd name="connsiteY4" fmla="*/ 1822995 h 1822995"/>
              <a:gd name="connsiteX0" fmla="*/ 195091 w 1008481"/>
              <a:gd name="connsiteY0" fmla="*/ 1810295 h 1810295"/>
              <a:gd name="connsiteX1" fmla="*/ 0 w 1008481"/>
              <a:gd name="connsiteY1" fmla="*/ 0 h 1810295"/>
              <a:gd name="connsiteX2" fmla="*/ 524124 w 1008481"/>
              <a:gd name="connsiteY2" fmla="*/ 6350 h 1810295"/>
              <a:gd name="connsiteX3" fmla="*/ 1008481 w 1008481"/>
              <a:gd name="connsiteY3" fmla="*/ 1810295 h 1810295"/>
              <a:gd name="connsiteX4" fmla="*/ 195091 w 1008481"/>
              <a:gd name="connsiteY4" fmla="*/ 1810295 h 1810295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28886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  <a:gd name="connsiteX0" fmla="*/ 195091 w 1008481"/>
              <a:gd name="connsiteY0" fmla="*/ 1811089 h 1811089"/>
              <a:gd name="connsiteX1" fmla="*/ 0 w 1008481"/>
              <a:gd name="connsiteY1" fmla="*/ 794 h 1811089"/>
              <a:gd name="connsiteX2" fmla="*/ 536924 w 1008481"/>
              <a:gd name="connsiteY2" fmla="*/ 0 h 1811089"/>
              <a:gd name="connsiteX3" fmla="*/ 1008481 w 1008481"/>
              <a:gd name="connsiteY3" fmla="*/ 1811089 h 1811089"/>
              <a:gd name="connsiteX4" fmla="*/ 195091 w 1008481"/>
              <a:gd name="connsiteY4" fmla="*/ 1811089 h 181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481" h="1811089">
                <a:moveTo>
                  <a:pt x="195091" y="1811089"/>
                </a:moveTo>
                <a:lnTo>
                  <a:pt x="0" y="794"/>
                </a:lnTo>
                <a:lnTo>
                  <a:pt x="536924" y="0"/>
                </a:lnTo>
                <a:lnTo>
                  <a:pt x="1008481" y="1811089"/>
                </a:lnTo>
                <a:lnTo>
                  <a:pt x="195091" y="1811089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F98E04-7826-1904-85BF-A54C8C274F85}"/>
              </a:ext>
            </a:extLst>
          </p:cNvPr>
          <p:cNvGrpSpPr/>
          <p:nvPr/>
        </p:nvGrpSpPr>
        <p:grpSpPr>
          <a:xfrm>
            <a:off x="379413" y="5378332"/>
            <a:ext cx="669142" cy="716581"/>
            <a:chOff x="550864" y="4581565"/>
            <a:chExt cx="669142" cy="716581"/>
          </a:xfrm>
          <a:solidFill>
            <a:schemeClr val="bg2">
              <a:lumMod val="50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555FB1-0CDE-8E27-A696-A86D7D1015FE}"/>
                </a:ext>
              </a:extLst>
            </p:cNvPr>
            <p:cNvSpPr/>
            <p:nvPr/>
          </p:nvSpPr>
          <p:spPr>
            <a:xfrm>
              <a:off x="550864" y="4581565"/>
              <a:ext cx="669142" cy="716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3FD7FD9-A13D-0805-A524-0DAE97A3B40A}"/>
                </a:ext>
              </a:extLst>
            </p:cNvPr>
            <p:cNvSpPr txBox="1"/>
            <p:nvPr/>
          </p:nvSpPr>
          <p:spPr>
            <a:xfrm>
              <a:off x="593192" y="4755189"/>
              <a:ext cx="58394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Sora ExtraBold" pitchFamily="2" charset="0"/>
                </a:rPr>
                <a:t>05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3EEB3B8-CF81-1493-F79D-6A48BF92BAF3}"/>
              </a:ext>
            </a:extLst>
          </p:cNvPr>
          <p:cNvGrpSpPr/>
          <p:nvPr/>
        </p:nvGrpSpPr>
        <p:grpSpPr>
          <a:xfrm>
            <a:off x="5921011" y="4767991"/>
            <a:ext cx="401864" cy="401864"/>
            <a:chOff x="628650" y="4324350"/>
            <a:chExt cx="1104900" cy="11049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44778EC-3E09-EAE7-5686-2AC7BFE62BF9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1ADBECB-28EE-3873-4784-8939BD94B5E6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CB9BBB1-7328-1C56-67C9-391D9EDFBFD0}"/>
              </a:ext>
            </a:extLst>
          </p:cNvPr>
          <p:cNvSpPr txBox="1"/>
          <p:nvPr/>
        </p:nvSpPr>
        <p:spPr>
          <a:xfrm>
            <a:off x="6306999" y="1963165"/>
            <a:ext cx="47215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r>
              <a:rPr lang="fr-FR" sz="1400" dirty="0"/>
              <a:t>Et dans votre structure ?</a:t>
            </a:r>
          </a:p>
          <a:p>
            <a:r>
              <a:rPr lang="fr-FR" sz="1400" dirty="0"/>
              <a:t> Vous avez </a:t>
            </a:r>
            <a:r>
              <a:rPr lang="fr-FR" sz="1400" b="1" u="sng" dirty="0">
                <a:solidFill>
                  <a:schemeClr val="bg2">
                    <a:lumMod val="50000"/>
                  </a:schemeClr>
                </a:solidFill>
              </a:rPr>
              <a:t>20 min </a:t>
            </a:r>
            <a:r>
              <a:rPr lang="fr-FR" sz="1400" dirty="0"/>
              <a:t>pour :</a:t>
            </a:r>
          </a:p>
          <a:p>
            <a:endParaRPr lang="fr-FR" sz="1400" dirty="0"/>
          </a:p>
          <a:p>
            <a:pPr algn="l"/>
            <a:r>
              <a:rPr lang="fr-FR" sz="1400" dirty="0"/>
              <a:t>Vérifier la présence de plat témoin pour les 5 derniers jours</a:t>
            </a:r>
          </a:p>
          <a:p>
            <a:pPr algn="l"/>
            <a:endParaRPr lang="fr-FR" sz="1400" dirty="0"/>
          </a:p>
          <a:p>
            <a:pPr algn="l"/>
            <a:endParaRPr lang="fr-FR" sz="1400" dirty="0"/>
          </a:p>
          <a:p>
            <a:pPr algn="l"/>
            <a:r>
              <a:rPr lang="fr-FR" sz="1400" dirty="0"/>
              <a:t>Etablir la liste des personnes pour qui l’entrée en texture normale a été servie la veille à midi</a:t>
            </a:r>
          </a:p>
          <a:p>
            <a:pPr algn="l"/>
            <a:endParaRPr lang="fr-FR" sz="1400" dirty="0"/>
          </a:p>
          <a:p>
            <a:pPr algn="l"/>
            <a:endParaRPr lang="fr-FR" sz="1400" dirty="0"/>
          </a:p>
          <a:p>
            <a:pPr algn="l"/>
            <a:r>
              <a:rPr lang="fr-FR" sz="1400" dirty="0"/>
              <a:t>Apporter les relevés de température des chariots et des réfrigérateurs des 7 derniers jours</a:t>
            </a:r>
          </a:p>
          <a:p>
            <a:pPr algn="l"/>
            <a:endParaRPr lang="fr-FR" sz="1400" dirty="0"/>
          </a:p>
          <a:p>
            <a:pPr algn="l"/>
            <a:r>
              <a:rPr lang="fr-FR" sz="1400" dirty="0"/>
              <a:t>Trouver les coordonnées du point focal, de la DDPP, du</a:t>
            </a:r>
          </a:p>
          <a:p>
            <a:pPr algn="l"/>
            <a:r>
              <a:rPr lang="fr-FR" sz="1400" dirty="0" err="1"/>
              <a:t>Cpias</a:t>
            </a:r>
            <a:r>
              <a:rPr lang="fr-FR" sz="1400" dirty="0"/>
              <a:t> IDF et si vous avez des partenariats EOH , IMH</a:t>
            </a:r>
          </a:p>
          <a:p>
            <a:endParaRPr lang="fr-FR" sz="1400" dirty="0"/>
          </a:p>
        </p:txBody>
      </p:sp>
      <p:grpSp>
        <p:nvGrpSpPr>
          <p:cNvPr id="37" name="Group 44">
            <a:extLst>
              <a:ext uri="{FF2B5EF4-FFF2-40B4-BE49-F238E27FC236}">
                <a16:creationId xmlns:a16="http://schemas.microsoft.com/office/drawing/2014/main" id="{711DA58D-C80A-65EB-23C7-4E42FBDC92D2}"/>
              </a:ext>
            </a:extLst>
          </p:cNvPr>
          <p:cNvGrpSpPr/>
          <p:nvPr/>
        </p:nvGrpSpPr>
        <p:grpSpPr>
          <a:xfrm>
            <a:off x="5921011" y="4033388"/>
            <a:ext cx="401864" cy="401864"/>
            <a:chOff x="628650" y="4324350"/>
            <a:chExt cx="1104900" cy="1104900"/>
          </a:xfrm>
        </p:grpSpPr>
        <p:sp>
          <p:nvSpPr>
            <p:cNvPr id="38" name="Oval 42">
              <a:extLst>
                <a:ext uri="{FF2B5EF4-FFF2-40B4-BE49-F238E27FC236}">
                  <a16:creationId xmlns:a16="http://schemas.microsoft.com/office/drawing/2014/main" id="{1150118C-3BF4-833D-F385-80F6E55ECE46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82647BB-1A68-7D5D-E814-98A0E11A2623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44">
            <a:extLst>
              <a:ext uri="{FF2B5EF4-FFF2-40B4-BE49-F238E27FC236}">
                <a16:creationId xmlns:a16="http://schemas.microsoft.com/office/drawing/2014/main" id="{63DCD548-6626-93E4-E285-C9DB1E03930F}"/>
              </a:ext>
            </a:extLst>
          </p:cNvPr>
          <p:cNvGrpSpPr/>
          <p:nvPr/>
        </p:nvGrpSpPr>
        <p:grpSpPr>
          <a:xfrm>
            <a:off x="5905135" y="3204035"/>
            <a:ext cx="401864" cy="401864"/>
            <a:chOff x="628650" y="4324350"/>
            <a:chExt cx="1104900" cy="1104900"/>
          </a:xfrm>
        </p:grpSpPr>
        <p:sp>
          <p:nvSpPr>
            <p:cNvPr id="41" name="Oval 42">
              <a:extLst>
                <a:ext uri="{FF2B5EF4-FFF2-40B4-BE49-F238E27FC236}">
                  <a16:creationId xmlns:a16="http://schemas.microsoft.com/office/drawing/2014/main" id="{BEE08DCC-27B7-5F1D-3BF6-A2195F147A3A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69BD73F-BEA0-4599-DF8C-50CF2C345AFD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8" name="Group 44">
            <a:extLst>
              <a:ext uri="{FF2B5EF4-FFF2-40B4-BE49-F238E27FC236}">
                <a16:creationId xmlns:a16="http://schemas.microsoft.com/office/drawing/2014/main" id="{8E4DBF9A-AD4C-A9BF-1BCA-FCA2202ADBCD}"/>
              </a:ext>
            </a:extLst>
          </p:cNvPr>
          <p:cNvGrpSpPr/>
          <p:nvPr/>
        </p:nvGrpSpPr>
        <p:grpSpPr>
          <a:xfrm>
            <a:off x="5905135" y="2583754"/>
            <a:ext cx="401864" cy="401864"/>
            <a:chOff x="628650" y="4324350"/>
            <a:chExt cx="1104900" cy="1104900"/>
          </a:xfrm>
        </p:grpSpPr>
        <p:sp>
          <p:nvSpPr>
            <p:cNvPr id="49" name="Oval 42">
              <a:extLst>
                <a:ext uri="{FF2B5EF4-FFF2-40B4-BE49-F238E27FC236}">
                  <a16:creationId xmlns:a16="http://schemas.microsoft.com/office/drawing/2014/main" id="{BEA5C8C2-C5ED-3AAC-1067-64DBFBB110A2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2F9DFC8-A99B-7328-A24A-541BB2279CD5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Image 33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3167D07-B6B7-D7C3-2A55-911997D75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14726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80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723E5-968F-B968-E4AB-18D6BA93A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1">
            <a:extLst>
              <a:ext uri="{FF2B5EF4-FFF2-40B4-BE49-F238E27FC236}">
                <a16:creationId xmlns:a16="http://schemas.microsoft.com/office/drawing/2014/main" id="{64D3CCB3-C434-231F-252F-6EFB41F5D928}"/>
              </a:ext>
            </a:extLst>
          </p:cNvPr>
          <p:cNvSpPr/>
          <p:nvPr/>
        </p:nvSpPr>
        <p:spPr>
          <a:xfrm>
            <a:off x="-687038" y="4963131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2C008-12F9-9076-5F4E-AE68388E8799}"/>
              </a:ext>
            </a:extLst>
          </p:cNvPr>
          <p:cNvSpPr txBox="1"/>
          <p:nvPr/>
        </p:nvSpPr>
        <p:spPr>
          <a:xfrm>
            <a:off x="831693" y="405180"/>
            <a:ext cx="9801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 spc="-150">
                <a:gradFill>
                  <a:gsLst>
                    <a:gs pos="100000">
                      <a:schemeClr val="accent3"/>
                    </a:gs>
                    <a:gs pos="60000">
                      <a:schemeClr val="accent2"/>
                    </a:gs>
                    <a:gs pos="5000">
                      <a:schemeClr val="accent1"/>
                    </a:gs>
                  </a:gsLst>
                  <a:path path="circle">
                    <a:fillToRect r="100000" b="100000"/>
                  </a:path>
                </a:gradFill>
                <a:latin typeface="+mj-lt"/>
                <a:cs typeface="Sora ExtraBold" pitchFamily="2" charset="0"/>
              </a:defRPr>
            </a:lvl1pPr>
          </a:lstStyle>
          <a:p>
            <a:pPr algn="ctr"/>
            <a:r>
              <a:rPr lang="fr-FR" sz="32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j-ea"/>
              </a:rPr>
              <a:t>Quel(s) germe(s) peu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(</a:t>
            </a:r>
            <a:r>
              <a:rPr lang="fr-FR" sz="3200" b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ven</a:t>
            </a:r>
            <a:r>
              <a:rPr lang="fr-FR" sz="32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)</a:t>
            </a:r>
            <a:r>
              <a:rPr lang="fr-FR" sz="32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j-ea"/>
              </a:rPr>
              <a:t>t correspondre à la situation ?</a:t>
            </a:r>
            <a:endParaRPr lang="fr-FR" sz="3200" b="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C918D41-0684-AB96-B517-2BF77E451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684740"/>
              </p:ext>
            </p:extLst>
          </p:nvPr>
        </p:nvGraphicFramePr>
        <p:xfrm>
          <a:off x="524740" y="1121899"/>
          <a:ext cx="9936226" cy="326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169">
                  <a:extLst>
                    <a:ext uri="{9D8B030D-6E8A-4147-A177-3AD203B41FA5}">
                      <a16:colId xmlns:a16="http://schemas.microsoft.com/office/drawing/2014/main" val="382144045"/>
                    </a:ext>
                  </a:extLst>
                </a:gridCol>
                <a:gridCol w="3619760">
                  <a:extLst>
                    <a:ext uri="{9D8B030D-6E8A-4147-A177-3AD203B41FA5}">
                      <a16:colId xmlns:a16="http://schemas.microsoft.com/office/drawing/2014/main" val="2262107359"/>
                    </a:ext>
                  </a:extLst>
                </a:gridCol>
                <a:gridCol w="1200097">
                  <a:extLst>
                    <a:ext uri="{9D8B030D-6E8A-4147-A177-3AD203B41FA5}">
                      <a16:colId xmlns:a16="http://schemas.microsoft.com/office/drawing/2014/main" val="3609859811"/>
                    </a:ext>
                  </a:extLst>
                </a:gridCol>
                <a:gridCol w="1881379">
                  <a:extLst>
                    <a:ext uri="{9D8B030D-6E8A-4147-A177-3AD203B41FA5}">
                      <a16:colId xmlns:a16="http://schemas.microsoft.com/office/drawing/2014/main" val="1923093086"/>
                    </a:ext>
                  </a:extLst>
                </a:gridCol>
                <a:gridCol w="1369821">
                  <a:extLst>
                    <a:ext uri="{9D8B030D-6E8A-4147-A177-3AD203B41FA5}">
                      <a16:colId xmlns:a16="http://schemas.microsoft.com/office/drawing/2014/main" val="20443619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600" dirty="0"/>
                        <a:t>Germe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Mode de transmission et aliment en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Durée d’incubation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Signes cliniques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Durée d’évolution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50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i="1" dirty="0"/>
                        <a:t>Salmonelle</a:t>
                      </a:r>
                    </a:p>
                    <a:p>
                      <a:r>
                        <a:rPr lang="fr-FR" sz="1400" i="0" dirty="0"/>
                        <a:t>ubiquitaire</a:t>
                      </a:r>
                      <a:r>
                        <a:rPr lang="fr-FR" sz="1400" i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Œufs ou volailles insuffisamment cuits, charcuterie (pâtés) fruits de 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12h-24h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D/DA/F/V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&lt;7 jours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3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Sta</a:t>
                      </a:r>
                      <a:r>
                        <a:rPr lang="fr-FR" sz="1400" i="1" dirty="0"/>
                        <a:t>phylococcus aureus</a:t>
                      </a:r>
                      <a:r>
                        <a:rPr lang="fr-FR" sz="1400" dirty="0"/>
                        <a:t> (Staphylocoque doré)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Glace, crèmes, gâteaux, charcuterie, salade composée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2-4h (&lt;6h)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V/D/</a:t>
                      </a:r>
                      <a:r>
                        <a:rPr lang="fr-FR" sz="1400" dirty="0" err="1"/>
                        <a:t>Desh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1 jour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12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i="1" dirty="0"/>
                        <a:t>Clostridium perfringens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Viandes en sauce, plats préparés à l’avance non réfrigérés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8-24h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D/DA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2 jours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9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i="1" dirty="0"/>
                        <a:t>Bacillus cereus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Viandes cuisinées non réfrigérées, riz sauté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&lt;6h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V/D/</a:t>
                      </a:r>
                      <a:r>
                        <a:rPr lang="fr-FR" sz="1400" dirty="0" err="1"/>
                        <a:t>Desh</a:t>
                      </a:r>
                      <a:endParaRPr lang="fr-FR" sz="1400" dirty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1-2 jours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0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i="1" dirty="0"/>
                        <a:t>Escherichia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Bœuf haché peu cuit, laitages non pasteurisés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4-8j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D(sang)/DA/F/V/SHU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4-8 jours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8547"/>
                  </a:ext>
                </a:extLst>
              </a:tr>
            </a:tbl>
          </a:graphicData>
        </a:graphic>
      </p:graphicFrame>
      <p:sp>
        <p:nvSpPr>
          <p:cNvPr id="31" name="Rectangle: Rounded Corners 25">
            <a:extLst>
              <a:ext uri="{FF2B5EF4-FFF2-40B4-BE49-F238E27FC236}">
                <a16:creationId xmlns:a16="http://schemas.microsoft.com/office/drawing/2014/main" id="{22C3B630-B49D-CA4A-3496-8E0D2A19A366}"/>
              </a:ext>
            </a:extLst>
          </p:cNvPr>
          <p:cNvSpPr/>
          <p:nvPr/>
        </p:nvSpPr>
        <p:spPr>
          <a:xfrm>
            <a:off x="1872946" y="4890775"/>
            <a:ext cx="2022503" cy="1562045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D : diarrhée</a:t>
            </a:r>
          </a:p>
          <a:p>
            <a:r>
              <a:rPr lang="fr-FR" sz="1200" dirty="0">
                <a:solidFill>
                  <a:schemeClr val="tx1"/>
                </a:solidFill>
              </a:rPr>
              <a:t>DA : douleurs abdominales</a:t>
            </a:r>
          </a:p>
          <a:p>
            <a:r>
              <a:rPr lang="fr-FR" sz="1200" dirty="0" err="1">
                <a:solidFill>
                  <a:schemeClr val="tx1"/>
                </a:solidFill>
              </a:rPr>
              <a:t>Desh</a:t>
            </a:r>
            <a:r>
              <a:rPr lang="fr-FR" sz="1200" dirty="0">
                <a:solidFill>
                  <a:schemeClr val="tx1"/>
                </a:solidFill>
              </a:rPr>
              <a:t> : déshydratation</a:t>
            </a:r>
          </a:p>
          <a:p>
            <a:r>
              <a:rPr lang="fr-FR" sz="1200" dirty="0">
                <a:solidFill>
                  <a:schemeClr val="tx1"/>
                </a:solidFill>
              </a:rPr>
              <a:t>F : fièvre</a:t>
            </a:r>
          </a:p>
          <a:p>
            <a:r>
              <a:rPr lang="fr-FR" sz="1200" dirty="0">
                <a:solidFill>
                  <a:schemeClr val="tx1"/>
                </a:solidFill>
              </a:rPr>
              <a:t>V : vomissements</a:t>
            </a:r>
          </a:p>
          <a:p>
            <a:r>
              <a:rPr lang="fr-FR" sz="1200" dirty="0">
                <a:solidFill>
                  <a:schemeClr val="tx1"/>
                </a:solidFill>
              </a:rPr>
              <a:t>SHU : syndrome hémolytique et urémique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3EA5F88-D9F8-642D-8752-15AA12B39F08}"/>
              </a:ext>
            </a:extLst>
          </p:cNvPr>
          <p:cNvSpPr/>
          <p:nvPr/>
        </p:nvSpPr>
        <p:spPr>
          <a:xfrm>
            <a:off x="7284182" y="4749121"/>
            <a:ext cx="3176784" cy="141131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La fièvre et l’absence de sang dans les selles vont orienter vers la </a:t>
            </a:r>
          </a:p>
          <a:p>
            <a:pPr algn="ctr"/>
            <a:r>
              <a:rPr lang="fr-FR" dirty="0"/>
              <a:t>Salmonella ubiquitaire comme germe possible</a:t>
            </a:r>
          </a:p>
        </p:txBody>
      </p:sp>
      <p:sp>
        <p:nvSpPr>
          <p:cNvPr id="39" name="Flèche : courbe vers la gauche 38">
            <a:extLst>
              <a:ext uri="{FF2B5EF4-FFF2-40B4-BE49-F238E27FC236}">
                <a16:creationId xmlns:a16="http://schemas.microsoft.com/office/drawing/2014/main" id="{4BFC305B-D86A-BD4F-87E1-DFD543B3F4EA}"/>
              </a:ext>
            </a:extLst>
          </p:cNvPr>
          <p:cNvSpPr/>
          <p:nvPr/>
        </p:nvSpPr>
        <p:spPr>
          <a:xfrm>
            <a:off x="10608097" y="2161789"/>
            <a:ext cx="676550" cy="2801342"/>
          </a:xfrm>
          <a:prstGeom prst="curvedLef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9E7C329-C14F-C047-2211-3C743D870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004" y="114726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912F0-EB6E-A9B2-322B-97FD4FEE0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A3F6FBD1-FF14-236F-75FA-D49F7E3AE3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A724CDC1-DF35-3280-2F0C-F4CB40EBF84A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CDCB103-036B-E154-1351-E1DBC9015F87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B29B217-884D-5093-DFBA-147EF4B07F97}"/>
              </a:ext>
            </a:extLst>
          </p:cNvPr>
          <p:cNvSpPr txBox="1"/>
          <p:nvPr/>
        </p:nvSpPr>
        <p:spPr>
          <a:xfrm>
            <a:off x="2324100" y="2943136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Et </a:t>
            </a:r>
            <a:r>
              <a:rPr lang="fr-FR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enfin</a:t>
            </a:r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…</a:t>
            </a:r>
            <a:endParaRPr lang="id-ID" sz="7200" spc="-15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9FD4D098-ECCE-B891-9236-33EE0F3080AF}"/>
              </a:ext>
            </a:extLst>
          </p:cNvPr>
          <p:cNvCxnSpPr>
            <a:cxnSpLocks/>
          </p:cNvCxnSpPr>
          <p:nvPr/>
        </p:nvCxnSpPr>
        <p:spPr>
          <a:xfrm>
            <a:off x="4777273" y="4293634"/>
            <a:ext cx="2724539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58277A2-CD52-C972-6FA5-13319D9D1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665" y="114726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82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1778D-E790-73EA-9920-F26946446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1ABFCE-8572-E866-9016-68C9B6EDC1FA}"/>
              </a:ext>
            </a:extLst>
          </p:cNvPr>
          <p:cNvCxnSpPr>
            <a:cxnSpLocks/>
          </p:cNvCxnSpPr>
          <p:nvPr/>
        </p:nvCxnSpPr>
        <p:spPr>
          <a:xfrm>
            <a:off x="2076228" y="2290622"/>
            <a:ext cx="649176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9603DE-755F-24E2-C76E-2AD9C98B76EB}"/>
              </a:ext>
            </a:extLst>
          </p:cNvPr>
          <p:cNvSpPr/>
          <p:nvPr/>
        </p:nvSpPr>
        <p:spPr>
          <a:xfrm>
            <a:off x="1" y="1089354"/>
            <a:ext cx="1069295" cy="2674160"/>
          </a:xfrm>
          <a:custGeom>
            <a:avLst/>
            <a:gdLst>
              <a:gd name="connsiteX0" fmla="*/ 0 w 1069295"/>
              <a:gd name="connsiteY0" fmla="*/ 0 h 2674160"/>
              <a:gd name="connsiteX1" fmla="*/ 105567 w 1069295"/>
              <a:gd name="connsiteY1" fmla="*/ 27145 h 2674160"/>
              <a:gd name="connsiteX2" fmla="*/ 1069295 w 1069295"/>
              <a:gd name="connsiteY2" fmla="*/ 1337080 h 2674160"/>
              <a:gd name="connsiteX3" fmla="*/ 105567 w 1069295"/>
              <a:gd name="connsiteY3" fmla="*/ 2647016 h 2674160"/>
              <a:gd name="connsiteX4" fmla="*/ 0 w 1069295"/>
              <a:gd name="connsiteY4" fmla="*/ 2674160 h 26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95" h="2674160">
                <a:moveTo>
                  <a:pt x="0" y="0"/>
                </a:moveTo>
                <a:lnTo>
                  <a:pt x="105567" y="27145"/>
                </a:lnTo>
                <a:cubicBezTo>
                  <a:pt x="663902" y="200805"/>
                  <a:pt x="1069295" y="721600"/>
                  <a:pt x="1069295" y="1337080"/>
                </a:cubicBezTo>
                <a:cubicBezTo>
                  <a:pt x="1069295" y="1952560"/>
                  <a:pt x="663902" y="2473356"/>
                  <a:pt x="105567" y="2647016"/>
                </a:cubicBezTo>
                <a:lnTo>
                  <a:pt x="0" y="267416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Espace réservé pour une image  6" descr="Une image contenant personne, intérieur, habits, ordinateur portable&#10;&#10;Description générée automatiquement">
            <a:extLst>
              <a:ext uri="{FF2B5EF4-FFF2-40B4-BE49-F238E27FC236}">
                <a16:creationId xmlns:a16="http://schemas.microsoft.com/office/drawing/2014/main" id="{A6F8C931-515A-D9AF-5584-6AABC4D0963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8105"/>
          <a:stretch>
            <a:fillRect/>
          </a:stretch>
        </p:blipFill>
        <p:spPr>
          <a:xfrm>
            <a:off x="7142005" y="0"/>
            <a:ext cx="5049994" cy="401701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A09268-2458-1E23-37F3-0BEF0D0942FF}"/>
              </a:ext>
            </a:extLst>
          </p:cNvPr>
          <p:cNvSpPr txBox="1"/>
          <p:nvPr/>
        </p:nvSpPr>
        <p:spPr>
          <a:xfrm>
            <a:off x="1532892" y="1454384"/>
            <a:ext cx="6744452" cy="687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Rapport DDPP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919843-FAC9-89A2-9341-F300FC44A706}"/>
              </a:ext>
            </a:extLst>
          </p:cNvPr>
          <p:cNvSpPr txBox="1"/>
          <p:nvPr/>
        </p:nvSpPr>
        <p:spPr>
          <a:xfrm>
            <a:off x="2272786" y="2715165"/>
            <a:ext cx="58051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  <a:latin typeface="+mj-lt"/>
              </a:rPr>
              <a:t>Le dernier rapport DDPP n’est pas bon, la DDPP vous demandez de fermer la cuisine</a:t>
            </a:r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600" dirty="0">
                <a:solidFill>
                  <a:srgbClr val="002060"/>
                </a:solidFill>
                <a:latin typeface="+mj-lt"/>
              </a:rPr>
              <a:t>Quelles alternatives pouvez-vous mettre en place ?</a:t>
            </a:r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2060"/>
              </a:solidFill>
              <a:latin typeface="+mj-lt"/>
            </a:endParaRPr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2060"/>
              </a:solidFill>
              <a:latin typeface="+mj-lt"/>
            </a:endParaRPr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1600" dirty="0">
              <a:solidFill>
                <a:srgbClr val="002060"/>
              </a:solidFill>
              <a:latin typeface="+mj-lt"/>
            </a:endParaRPr>
          </a:p>
          <a:p>
            <a:endParaRPr lang="fr-FR" sz="1600" dirty="0">
              <a:latin typeface="+mj-lt"/>
            </a:endParaRP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7389836F-D942-AE72-68B5-84EC821ED44A}"/>
              </a:ext>
            </a:extLst>
          </p:cNvPr>
          <p:cNvGrpSpPr/>
          <p:nvPr/>
        </p:nvGrpSpPr>
        <p:grpSpPr>
          <a:xfrm>
            <a:off x="2400816" y="3857572"/>
            <a:ext cx="401864" cy="401864"/>
            <a:chOff x="628650" y="4324350"/>
            <a:chExt cx="1104900" cy="1104900"/>
          </a:xfrm>
        </p:grpSpPr>
        <p:sp>
          <p:nvSpPr>
            <p:cNvPr id="8" name="Oval 42">
              <a:extLst>
                <a:ext uri="{FF2B5EF4-FFF2-40B4-BE49-F238E27FC236}">
                  <a16:creationId xmlns:a16="http://schemas.microsoft.com/office/drawing/2014/main" id="{E50607EC-2667-2003-E1F0-9E9FF22E5F9F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FF38A7-ABB8-10FE-158E-9373D89F3330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Image 3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FCD806D-0C23-2245-D98A-873D7D682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35" y="94685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94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B096B-582D-FF95-A993-92BC5328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BCD68333-2B1F-7401-97CB-B6A29B7EED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812CD9EE-AFC1-4C86-B9BF-8B37D0A7F5AB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6C804294-ACBF-2F01-16D2-1274DD38B8CD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D80528A-704D-8385-E787-0CEBEEEB959F}"/>
              </a:ext>
            </a:extLst>
          </p:cNvPr>
          <p:cNvSpPr txBox="1"/>
          <p:nvPr/>
        </p:nvSpPr>
        <p:spPr>
          <a:xfrm>
            <a:off x="2324100" y="2943136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DEBRIEFING</a:t>
            </a:r>
            <a:endParaRPr lang="id-ID" sz="7200" spc="-15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CA638EA6-F962-DEE3-D960-A470461CB0CF}"/>
              </a:ext>
            </a:extLst>
          </p:cNvPr>
          <p:cNvCxnSpPr>
            <a:cxnSpLocks/>
          </p:cNvCxnSpPr>
          <p:nvPr/>
        </p:nvCxnSpPr>
        <p:spPr>
          <a:xfrm>
            <a:off x="4777273" y="4293634"/>
            <a:ext cx="2724539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198DFFA-CB37-6CF9-4DF0-CB453A1BA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665" y="114726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2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07E48-3ECC-BA5B-9FDB-59659F6C1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3B89390-0795-5035-CFCC-3B59BFD74C9C}"/>
              </a:ext>
            </a:extLst>
          </p:cNvPr>
          <p:cNvSpPr/>
          <p:nvPr/>
        </p:nvSpPr>
        <p:spPr>
          <a:xfrm rot="10800000">
            <a:off x="7904320" y="0"/>
            <a:ext cx="4287679" cy="4362449"/>
          </a:xfrm>
          <a:custGeom>
            <a:avLst/>
            <a:gdLst>
              <a:gd name="connsiteX0" fmla="*/ 653958 w 653957"/>
              <a:gd name="connsiteY0" fmla="*/ 657418 h 665363"/>
              <a:gd name="connsiteX1" fmla="*/ 0 w 653957"/>
              <a:gd name="connsiteY1" fmla="*/ 0 h 665363"/>
              <a:gd name="connsiteX2" fmla="*/ 0 w 653957"/>
              <a:gd name="connsiteY2" fmla="*/ 255462 h 665363"/>
              <a:gd name="connsiteX3" fmla="*/ 398420 w 653957"/>
              <a:gd name="connsiteY3" fmla="*/ 657418 h 665363"/>
              <a:gd name="connsiteX4" fmla="*/ 398116 w 653957"/>
              <a:gd name="connsiteY4" fmla="*/ 668824 h 665363"/>
              <a:gd name="connsiteX5" fmla="*/ 653654 w 653957"/>
              <a:gd name="connsiteY5" fmla="*/ 668824 h 665363"/>
              <a:gd name="connsiteX6" fmla="*/ 653958 w 653957"/>
              <a:gd name="connsiteY6" fmla="*/ 657418 h 6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3957" h="665363">
                <a:moveTo>
                  <a:pt x="653958" y="657418"/>
                </a:moveTo>
                <a:cubicBezTo>
                  <a:pt x="653900" y="295709"/>
                  <a:pt x="361704" y="1966"/>
                  <a:pt x="0" y="0"/>
                </a:cubicBezTo>
                <a:lnTo>
                  <a:pt x="0" y="255462"/>
                </a:lnTo>
                <a:cubicBezTo>
                  <a:pt x="220595" y="257444"/>
                  <a:pt x="398387" y="436814"/>
                  <a:pt x="398420" y="657418"/>
                </a:cubicBezTo>
                <a:cubicBezTo>
                  <a:pt x="398420" y="661220"/>
                  <a:pt x="398230" y="665022"/>
                  <a:pt x="398116" y="668824"/>
                </a:cubicBezTo>
                <a:lnTo>
                  <a:pt x="653654" y="668824"/>
                </a:lnTo>
                <a:cubicBezTo>
                  <a:pt x="653730" y="664946"/>
                  <a:pt x="653958" y="661220"/>
                  <a:pt x="653958" y="657418"/>
                </a:cubicBezTo>
                <a:close/>
              </a:path>
            </a:pathLst>
          </a:custGeom>
          <a:solidFill>
            <a:srgbClr val="FFC000"/>
          </a:solidFill>
          <a:ln w="3175" cap="flat">
            <a:solidFill>
              <a:srgbClr val="FFC000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8BE6F3-F5E3-1E21-875E-1121B0145900}"/>
              </a:ext>
            </a:extLst>
          </p:cNvPr>
          <p:cNvSpPr txBox="1"/>
          <p:nvPr/>
        </p:nvSpPr>
        <p:spPr>
          <a:xfrm>
            <a:off x="546975" y="1636453"/>
            <a:ext cx="45529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Ressenti des participants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4B196D-A09E-00BD-65F7-F343782A1622}"/>
              </a:ext>
            </a:extLst>
          </p:cNvPr>
          <p:cNvSpPr/>
          <p:nvPr/>
        </p:nvSpPr>
        <p:spPr>
          <a:xfrm>
            <a:off x="632699" y="3406404"/>
            <a:ext cx="5394960" cy="64545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9784AB-C3F9-8914-B6E0-C65904545E2F}"/>
              </a:ext>
            </a:extLst>
          </p:cNvPr>
          <p:cNvSpPr/>
          <p:nvPr/>
        </p:nvSpPr>
        <p:spPr>
          <a:xfrm>
            <a:off x="5368824" y="3575091"/>
            <a:ext cx="308087" cy="30808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D95D6F-5E94-3302-5E88-7DC31FAA152F}"/>
              </a:ext>
            </a:extLst>
          </p:cNvPr>
          <p:cNvSpPr txBox="1"/>
          <p:nvPr/>
        </p:nvSpPr>
        <p:spPr>
          <a:xfrm>
            <a:off x="831400" y="3506625"/>
            <a:ext cx="4331151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Comment chacun a-t-il vécu l’exercice 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F24F540-92B7-5DE6-D8C2-E0864905F8E3}"/>
              </a:ext>
            </a:extLst>
          </p:cNvPr>
          <p:cNvSpPr/>
          <p:nvPr/>
        </p:nvSpPr>
        <p:spPr>
          <a:xfrm>
            <a:off x="632699" y="4309655"/>
            <a:ext cx="5394960" cy="64545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FC40AC-4DAA-CADC-FE33-AD822808820F}"/>
              </a:ext>
            </a:extLst>
          </p:cNvPr>
          <p:cNvSpPr/>
          <p:nvPr/>
        </p:nvSpPr>
        <p:spPr>
          <a:xfrm>
            <a:off x="5368824" y="4478342"/>
            <a:ext cx="308087" cy="30808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08B31C-9C69-AA84-278A-9446A454B88D}"/>
              </a:ext>
            </a:extLst>
          </p:cNvPr>
          <p:cNvSpPr txBox="1"/>
          <p:nvPr/>
        </p:nvSpPr>
        <p:spPr>
          <a:xfrm>
            <a:off x="831400" y="4409876"/>
            <a:ext cx="3334199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s-ES" sz="1600" dirty="0">
                <a:solidFill>
                  <a:schemeClr val="accent5"/>
                </a:solidFill>
              </a:rPr>
              <a:t>Tour de table</a:t>
            </a:r>
            <a:endParaRPr lang="en-US" sz="1600" dirty="0">
              <a:solidFill>
                <a:schemeClr val="accent5"/>
              </a:solidFill>
            </a:endParaRPr>
          </a:p>
        </p:txBody>
      </p:sp>
      <p:pic>
        <p:nvPicPr>
          <p:cNvPr id="5" name="Espace réservé pour une image  4" descr="Une image contenant personne, habits, poignet, doigt&#10;&#10;Description générée automatiquement">
            <a:extLst>
              <a:ext uri="{FF2B5EF4-FFF2-40B4-BE49-F238E27FC236}">
                <a16:creationId xmlns:a16="http://schemas.microsoft.com/office/drawing/2014/main" id="{B5CDA7AA-47A1-E8CA-6680-1E5EBDAAD4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r="16547"/>
          <a:stretch/>
        </p:blipFill>
        <p:spPr/>
      </p:pic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9616CE5E-477E-30C4-0485-55D85E9BDE3C}"/>
              </a:ext>
            </a:extLst>
          </p:cNvPr>
          <p:cNvCxnSpPr>
            <a:cxnSpLocks/>
          </p:cNvCxnSpPr>
          <p:nvPr/>
        </p:nvCxnSpPr>
        <p:spPr>
          <a:xfrm>
            <a:off x="1546417" y="3093886"/>
            <a:ext cx="1828800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7887E3C-819F-6763-E7E8-48E7963204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35" y="94685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63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543BE-C01A-7699-7210-C24A8DE5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habits, personne, intérieur, mur&#10;&#10;Description générée automatiquement">
            <a:extLst>
              <a:ext uri="{FF2B5EF4-FFF2-40B4-BE49-F238E27FC236}">
                <a16:creationId xmlns:a16="http://schemas.microsoft.com/office/drawing/2014/main" id="{340A80CF-627A-4209-BE9E-FAD4CA0278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7" r="27577"/>
          <a:stretch/>
        </p:blipFill>
        <p:spPr>
          <a:xfrm>
            <a:off x="2297131" y="0"/>
            <a:ext cx="5467351" cy="6858000"/>
          </a:xfr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FADEA36-CFA2-8A0F-9BBB-301E23278B00}"/>
              </a:ext>
            </a:extLst>
          </p:cNvPr>
          <p:cNvSpPr/>
          <p:nvPr/>
        </p:nvSpPr>
        <p:spPr>
          <a:xfrm>
            <a:off x="-304799" y="1200150"/>
            <a:ext cx="5295900" cy="4457700"/>
          </a:xfrm>
          <a:custGeom>
            <a:avLst/>
            <a:gdLst>
              <a:gd name="connsiteX0" fmla="*/ 0 w 5467351"/>
              <a:gd name="connsiteY0" fmla="*/ 0 h 4457700"/>
              <a:gd name="connsiteX1" fmla="*/ 5000139 w 5467351"/>
              <a:gd name="connsiteY1" fmla="*/ 0 h 4457700"/>
              <a:gd name="connsiteX2" fmla="*/ 5467351 w 5467351"/>
              <a:gd name="connsiteY2" fmla="*/ 467212 h 4457700"/>
              <a:gd name="connsiteX3" fmla="*/ 5467351 w 5467351"/>
              <a:gd name="connsiteY3" fmla="*/ 3990488 h 4457700"/>
              <a:gd name="connsiteX4" fmla="*/ 5000139 w 5467351"/>
              <a:gd name="connsiteY4" fmla="*/ 4457700 h 4457700"/>
              <a:gd name="connsiteX5" fmla="*/ 0 w 5467351"/>
              <a:gd name="connsiteY5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7351" h="4457700">
                <a:moveTo>
                  <a:pt x="0" y="0"/>
                </a:moveTo>
                <a:lnTo>
                  <a:pt x="5000139" y="0"/>
                </a:lnTo>
                <a:cubicBezTo>
                  <a:pt x="5258173" y="0"/>
                  <a:pt x="5467351" y="209178"/>
                  <a:pt x="5467351" y="467212"/>
                </a:cubicBezTo>
                <a:lnTo>
                  <a:pt x="5467351" y="3990488"/>
                </a:lnTo>
                <a:cubicBezTo>
                  <a:pt x="5467351" y="4248522"/>
                  <a:pt x="5258173" y="4457700"/>
                  <a:pt x="5000139" y="4457700"/>
                </a:cubicBezTo>
                <a:lnTo>
                  <a:pt x="0" y="445770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EED25D-B4CC-1DDA-BE44-83EED29E1660}"/>
              </a:ext>
            </a:extLst>
          </p:cNvPr>
          <p:cNvSpPr txBox="1"/>
          <p:nvPr/>
        </p:nvSpPr>
        <p:spPr>
          <a:xfrm>
            <a:off x="533401" y="1905506"/>
            <a:ext cx="43052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Alerte &amp; premières mesures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442927-2A48-BB71-D429-67726C138DA2}"/>
              </a:ext>
            </a:extLst>
          </p:cNvPr>
          <p:cNvGrpSpPr/>
          <p:nvPr/>
        </p:nvGrpSpPr>
        <p:grpSpPr>
          <a:xfrm>
            <a:off x="7516082" y="1477654"/>
            <a:ext cx="817438" cy="817438"/>
            <a:chOff x="628650" y="4324350"/>
            <a:chExt cx="1104900" cy="11049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F4DEB26-2F4C-5AC0-63CE-81AD23347FC9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343CB49-0E34-87F7-6381-BD067527CFE4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28367FC-05EC-7316-197B-E976CF73B455}"/>
              </a:ext>
            </a:extLst>
          </p:cNvPr>
          <p:cNvSpPr txBox="1"/>
          <p:nvPr/>
        </p:nvSpPr>
        <p:spPr>
          <a:xfrm>
            <a:off x="8333519" y="2980931"/>
            <a:ext cx="3627679" cy="706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recherche des éléments permettant d’identifier la cause a-t-elle été efficace ?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12FA1C-7EBF-276A-B25D-D28A8F16E4C4}"/>
              </a:ext>
            </a:extLst>
          </p:cNvPr>
          <p:cNvGrpSpPr/>
          <p:nvPr/>
        </p:nvGrpSpPr>
        <p:grpSpPr>
          <a:xfrm>
            <a:off x="7516081" y="2955308"/>
            <a:ext cx="817438" cy="817438"/>
            <a:chOff x="628650" y="4324350"/>
            <a:chExt cx="1104900" cy="11049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B732894-A7B3-1BA6-0854-2363D7D80E31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EFB338-AE95-3BB3-89A2-1DFC567EF8D9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D233189-41B0-2226-8917-2A6BFA8EC76A}"/>
              </a:ext>
            </a:extLst>
          </p:cNvPr>
          <p:cNvSpPr txBox="1"/>
          <p:nvPr/>
        </p:nvSpPr>
        <p:spPr>
          <a:xfrm>
            <a:off x="8333519" y="4652734"/>
            <a:ext cx="3171926" cy="1661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Les mesures à mettre en place sont-elles connues et l’établissement dispose-t-il du matériel nécessaire en stock suffisant ?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BF2C4F-371D-21C9-86E7-6CA6DEF5F08B}"/>
              </a:ext>
            </a:extLst>
          </p:cNvPr>
          <p:cNvGrpSpPr/>
          <p:nvPr/>
        </p:nvGrpSpPr>
        <p:grpSpPr>
          <a:xfrm>
            <a:off x="7516082" y="4562909"/>
            <a:ext cx="817438" cy="817438"/>
            <a:chOff x="628650" y="4324350"/>
            <a:chExt cx="1104900" cy="11049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B1C29DD-C825-FD84-4EA5-028B975A1881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7771956-F2C4-6AFA-ABE2-DD5A857E0D0F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79A91BD-EA77-0C94-3E66-C3FADD9AE3E9}"/>
              </a:ext>
            </a:extLst>
          </p:cNvPr>
          <p:cNvSpPr txBox="1"/>
          <p:nvPr/>
        </p:nvSpPr>
        <p:spPr>
          <a:xfrm>
            <a:off x="8333519" y="1493780"/>
            <a:ext cx="3171926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L’activation de la cellule de crise est-elle opérationnelle ?</a:t>
            </a:r>
          </a:p>
        </p:txBody>
      </p: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6E11C1CA-C4BE-580C-D723-E3CF99ADD1D4}"/>
              </a:ext>
            </a:extLst>
          </p:cNvPr>
          <p:cNvCxnSpPr>
            <a:cxnSpLocks/>
          </p:cNvCxnSpPr>
          <p:nvPr/>
        </p:nvCxnSpPr>
        <p:spPr>
          <a:xfrm>
            <a:off x="1042563" y="4295127"/>
            <a:ext cx="1828800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64F23076-7ECC-BEEC-8026-A265968654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96" y="68073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09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92196-2BE8-FCA5-32D2-9DE76A83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1B9BC65E-AD13-B65E-323B-B25EF72679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8" r="23458"/>
          <a:stretch/>
        </p:blipFill>
        <p:spPr/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46A393A-BAF8-A656-0D32-90BDA93DD426}"/>
              </a:ext>
            </a:extLst>
          </p:cNvPr>
          <p:cNvGrpSpPr/>
          <p:nvPr/>
        </p:nvGrpSpPr>
        <p:grpSpPr>
          <a:xfrm>
            <a:off x="162791" y="1129589"/>
            <a:ext cx="5295900" cy="4457700"/>
            <a:chOff x="-304799" y="1200150"/>
            <a:chExt cx="5295900" cy="44577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DEC539-4EFA-5D58-9EDE-E59B0298DD2F}"/>
                </a:ext>
              </a:extLst>
            </p:cNvPr>
            <p:cNvSpPr/>
            <p:nvPr/>
          </p:nvSpPr>
          <p:spPr>
            <a:xfrm rot="10800000">
              <a:off x="-304799" y="1200150"/>
              <a:ext cx="5295900" cy="4457700"/>
            </a:xfrm>
            <a:custGeom>
              <a:avLst/>
              <a:gdLst>
                <a:gd name="connsiteX0" fmla="*/ 0 w 5467351"/>
                <a:gd name="connsiteY0" fmla="*/ 0 h 4457700"/>
                <a:gd name="connsiteX1" fmla="*/ 5000139 w 5467351"/>
                <a:gd name="connsiteY1" fmla="*/ 0 h 4457700"/>
                <a:gd name="connsiteX2" fmla="*/ 5467351 w 5467351"/>
                <a:gd name="connsiteY2" fmla="*/ 467212 h 4457700"/>
                <a:gd name="connsiteX3" fmla="*/ 5467351 w 5467351"/>
                <a:gd name="connsiteY3" fmla="*/ 3990488 h 4457700"/>
                <a:gd name="connsiteX4" fmla="*/ 5000139 w 5467351"/>
                <a:gd name="connsiteY4" fmla="*/ 4457700 h 4457700"/>
                <a:gd name="connsiteX5" fmla="*/ 0 w 5467351"/>
                <a:gd name="connsiteY5" fmla="*/ 4457700 h 445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7351" h="4457700">
                  <a:moveTo>
                    <a:pt x="0" y="0"/>
                  </a:moveTo>
                  <a:lnTo>
                    <a:pt x="5000139" y="0"/>
                  </a:lnTo>
                  <a:cubicBezTo>
                    <a:pt x="5258173" y="0"/>
                    <a:pt x="5467351" y="209178"/>
                    <a:pt x="5467351" y="467212"/>
                  </a:cubicBezTo>
                  <a:lnTo>
                    <a:pt x="5467351" y="3990488"/>
                  </a:lnTo>
                  <a:cubicBezTo>
                    <a:pt x="5467351" y="4248522"/>
                    <a:pt x="5258173" y="4457700"/>
                    <a:pt x="5000139" y="4457700"/>
                  </a:cubicBezTo>
                  <a:lnTo>
                    <a:pt x="0" y="445770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863600" dist="927100" dir="8700000" sx="90000" sy="90000" algn="tr" rotWithShape="0">
                <a:srgbClr val="343D63">
                  <a:alpha val="1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0E5C58-FD8D-FECA-E53A-C10EC4C5AC3E}"/>
                </a:ext>
              </a:extLst>
            </p:cNvPr>
            <p:cNvSpPr txBox="1"/>
            <p:nvPr/>
          </p:nvSpPr>
          <p:spPr>
            <a:xfrm>
              <a:off x="533401" y="1905506"/>
              <a:ext cx="4305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Enquête &amp;</a:t>
              </a:r>
            </a:p>
            <a:p>
              <a:r>
                <a:rPr lang="fr-FR" sz="48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signalement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7816475-C877-E3F3-4F0D-F737204B4ED0}"/>
              </a:ext>
            </a:extLst>
          </p:cNvPr>
          <p:cNvGrpSpPr/>
          <p:nvPr/>
        </p:nvGrpSpPr>
        <p:grpSpPr>
          <a:xfrm>
            <a:off x="7239502" y="1668526"/>
            <a:ext cx="817438" cy="817438"/>
            <a:chOff x="628650" y="4324350"/>
            <a:chExt cx="1104900" cy="11049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BDD9C02-C22D-0A10-8E35-0C1C2F250183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386AE2-D7CF-62C3-5001-612BF18CE0BC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837DBCB-5235-7181-67D6-21893802874F}"/>
              </a:ext>
            </a:extLst>
          </p:cNvPr>
          <p:cNvSpPr txBox="1"/>
          <p:nvPr/>
        </p:nvSpPr>
        <p:spPr>
          <a:xfrm>
            <a:off x="8173203" y="1593084"/>
            <a:ext cx="3510012" cy="1026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service restauration est-il en mesure de présenter les différents éléments pour mener à bien l’enquête 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190A3C-B81D-C56C-A967-CE52E36E6394}"/>
              </a:ext>
            </a:extLst>
          </p:cNvPr>
          <p:cNvSpPr txBox="1"/>
          <p:nvPr/>
        </p:nvSpPr>
        <p:spPr>
          <a:xfrm>
            <a:off x="8325598" y="3178809"/>
            <a:ext cx="3171926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Les modalités de signalement sont-elles connues ?</a:t>
            </a:r>
          </a:p>
        </p:txBody>
      </p: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B36266ED-68ED-72B3-B1FD-4C9ED6DE8D68}"/>
              </a:ext>
            </a:extLst>
          </p:cNvPr>
          <p:cNvCxnSpPr>
            <a:cxnSpLocks/>
          </p:cNvCxnSpPr>
          <p:nvPr/>
        </p:nvCxnSpPr>
        <p:spPr>
          <a:xfrm>
            <a:off x="1703972" y="3733677"/>
            <a:ext cx="1828800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E29F496B-4114-7B10-A8DA-14A81E879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336" y="0"/>
            <a:ext cx="1821011" cy="458329"/>
          </a:xfrm>
          <a:prstGeom prst="rect">
            <a:avLst/>
          </a:prstGeom>
        </p:spPr>
      </p:pic>
      <p:grpSp>
        <p:nvGrpSpPr>
          <p:cNvPr id="6" name="Group 7">
            <a:extLst>
              <a:ext uri="{FF2B5EF4-FFF2-40B4-BE49-F238E27FC236}">
                <a16:creationId xmlns:a16="http://schemas.microsoft.com/office/drawing/2014/main" id="{93D7905C-3549-72BD-7707-B8AB5B2ECA41}"/>
              </a:ext>
            </a:extLst>
          </p:cNvPr>
          <p:cNvGrpSpPr/>
          <p:nvPr/>
        </p:nvGrpSpPr>
        <p:grpSpPr>
          <a:xfrm>
            <a:off x="7307762" y="3178809"/>
            <a:ext cx="817438" cy="817438"/>
            <a:chOff x="628650" y="4324350"/>
            <a:chExt cx="1104900" cy="1104900"/>
          </a:xfrm>
        </p:grpSpPr>
        <p:sp>
          <p:nvSpPr>
            <p:cNvPr id="12" name="Oval 8">
              <a:extLst>
                <a:ext uri="{FF2B5EF4-FFF2-40B4-BE49-F238E27FC236}">
                  <a16:creationId xmlns:a16="http://schemas.microsoft.com/office/drawing/2014/main" id="{6FB44D8A-136C-8E05-5997-47BE78E76535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5C38E5-3517-0D5E-C865-438A0B44A04D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6173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F1830-9C67-CEBF-128D-614F6A0D4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976E183-2319-0C1D-EB93-4142A79E3704}"/>
              </a:ext>
            </a:extLst>
          </p:cNvPr>
          <p:cNvSpPr/>
          <p:nvPr/>
        </p:nvSpPr>
        <p:spPr>
          <a:xfrm rot="10800000" flipH="1">
            <a:off x="0" y="-1"/>
            <a:ext cx="7452098" cy="6858001"/>
          </a:xfrm>
          <a:custGeom>
            <a:avLst/>
            <a:gdLst>
              <a:gd name="connsiteX0" fmla="*/ 5513416 w 7452098"/>
              <a:gd name="connsiteY0" fmla="*/ 6858001 h 6858001"/>
              <a:gd name="connsiteX1" fmla="*/ 7148244 w 7452098"/>
              <a:gd name="connsiteY1" fmla="*/ 6858001 h 6858001"/>
              <a:gd name="connsiteX2" fmla="*/ 7196075 w 7452098"/>
              <a:gd name="connsiteY2" fmla="*/ 6724433 h 6858001"/>
              <a:gd name="connsiteX3" fmla="*/ 5689830 w 7452098"/>
              <a:gd name="connsiteY3" fmla="*/ 244878 h 6858001"/>
              <a:gd name="connsiteX4" fmla="*/ 5506768 w 7452098"/>
              <a:gd name="connsiteY4" fmla="*/ 0 h 6858001"/>
              <a:gd name="connsiteX5" fmla="*/ 2754117 w 7452098"/>
              <a:gd name="connsiteY5" fmla="*/ 0 h 6858001"/>
              <a:gd name="connsiteX6" fmla="*/ 2590347 w 7452098"/>
              <a:gd name="connsiteY6" fmla="*/ 94774 h 6858001"/>
              <a:gd name="connsiteX7" fmla="*/ 393077 w 7452098"/>
              <a:gd name="connsiteY7" fmla="*/ 842172 h 6858001"/>
              <a:gd name="connsiteX8" fmla="*/ 0 w 7452098"/>
              <a:gd name="connsiteY8" fmla="*/ 892065 h 6858001"/>
              <a:gd name="connsiteX9" fmla="*/ 0 w 7452098"/>
              <a:gd name="connsiteY9" fmla="*/ 2440249 h 6858001"/>
              <a:gd name="connsiteX10" fmla="*/ 447679 w 7452098"/>
              <a:gd name="connsiteY10" fmla="*/ 2396627 h 6858001"/>
              <a:gd name="connsiteX11" fmla="*/ 1365737 w 7452098"/>
              <a:gd name="connsiteY11" fmla="*/ 2224749 h 6858001"/>
              <a:gd name="connsiteX12" fmla="*/ 4255933 w 7452098"/>
              <a:gd name="connsiteY12" fmla="*/ 863018 h 6858001"/>
              <a:gd name="connsiteX13" fmla="*/ 4964581 w 7452098"/>
              <a:gd name="connsiteY13" fmla="*/ 1919044 h 6858001"/>
              <a:gd name="connsiteX14" fmla="*/ 5527342 w 7452098"/>
              <a:gd name="connsiteY14" fmla="*/ 680321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52098" h="6858001">
                <a:moveTo>
                  <a:pt x="5513416" y="6858001"/>
                </a:moveTo>
                <a:lnTo>
                  <a:pt x="7148244" y="6858001"/>
                </a:lnTo>
                <a:lnTo>
                  <a:pt x="7196075" y="6724433"/>
                </a:lnTo>
                <a:cubicBezTo>
                  <a:pt x="7904261" y="4433425"/>
                  <a:pt x="7059419" y="2147787"/>
                  <a:pt x="5689830" y="244878"/>
                </a:cubicBezTo>
                <a:lnTo>
                  <a:pt x="5506768" y="0"/>
                </a:lnTo>
                <a:lnTo>
                  <a:pt x="2754117" y="0"/>
                </a:lnTo>
                <a:lnTo>
                  <a:pt x="2590347" y="94774"/>
                </a:lnTo>
                <a:cubicBezTo>
                  <a:pt x="1910680" y="463103"/>
                  <a:pt x="1169462" y="717121"/>
                  <a:pt x="393077" y="842172"/>
                </a:cubicBezTo>
                <a:lnTo>
                  <a:pt x="0" y="892065"/>
                </a:lnTo>
                <a:lnTo>
                  <a:pt x="0" y="2440249"/>
                </a:lnTo>
                <a:lnTo>
                  <a:pt x="447679" y="2396627"/>
                </a:lnTo>
                <a:cubicBezTo>
                  <a:pt x="759059" y="2356608"/>
                  <a:pt x="1066555" y="2298131"/>
                  <a:pt x="1365737" y="2224749"/>
                </a:cubicBezTo>
                <a:cubicBezTo>
                  <a:pt x="2414810" y="1967691"/>
                  <a:pt x="3394422" y="1495253"/>
                  <a:pt x="4255933" y="863018"/>
                </a:cubicBezTo>
                <a:cubicBezTo>
                  <a:pt x="4512990" y="1203458"/>
                  <a:pt x="4749200" y="1557775"/>
                  <a:pt x="4964581" y="1919044"/>
                </a:cubicBezTo>
                <a:cubicBezTo>
                  <a:pt x="5839983" y="3405837"/>
                  <a:pt x="6194297" y="5170530"/>
                  <a:pt x="5527342" y="680321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6D5F05-0578-5FB9-7FBB-AC201B3447A1}"/>
              </a:ext>
            </a:extLst>
          </p:cNvPr>
          <p:cNvSpPr txBox="1"/>
          <p:nvPr/>
        </p:nvSpPr>
        <p:spPr>
          <a:xfrm>
            <a:off x="470864" y="1849042"/>
            <a:ext cx="488672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Références</a:t>
            </a:r>
          </a:p>
          <a:p>
            <a:r>
              <a:rPr lang="fr-FR" sz="6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Supports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A467E6-FFDC-86C0-0387-B804D1BDAB71}"/>
              </a:ext>
            </a:extLst>
          </p:cNvPr>
          <p:cNvCxnSpPr>
            <a:cxnSpLocks/>
          </p:cNvCxnSpPr>
          <p:nvPr/>
        </p:nvCxnSpPr>
        <p:spPr>
          <a:xfrm>
            <a:off x="639014" y="4111254"/>
            <a:ext cx="1828800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1A86403-8A63-557B-2A3D-226524F63230}"/>
              </a:ext>
            </a:extLst>
          </p:cNvPr>
          <p:cNvSpPr/>
          <p:nvPr/>
        </p:nvSpPr>
        <p:spPr>
          <a:xfrm>
            <a:off x="5828450" y="511633"/>
            <a:ext cx="6178667" cy="5851067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7D862E95-D264-1A58-19D6-80817C192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106" y="36971"/>
            <a:ext cx="1821011" cy="458329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50AE075-CDBF-4160-66A5-2CF6AE931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829627"/>
              </p:ext>
            </p:extLst>
          </p:nvPr>
        </p:nvGraphicFramePr>
        <p:xfrm>
          <a:off x="6286394" y="671015"/>
          <a:ext cx="3273138" cy="2123656"/>
        </p:xfrm>
        <a:graphic>
          <a:graphicData uri="http://schemas.openxmlformats.org/drawingml/2006/table">
            <a:tbl>
              <a:tblPr/>
              <a:tblGrid>
                <a:gridCol w="782424">
                  <a:extLst>
                    <a:ext uri="{9D8B030D-6E8A-4147-A177-3AD203B41FA5}">
                      <a16:colId xmlns:a16="http://schemas.microsoft.com/office/drawing/2014/main" val="3536099972"/>
                    </a:ext>
                  </a:extLst>
                </a:gridCol>
                <a:gridCol w="2490714">
                  <a:extLst>
                    <a:ext uri="{9D8B030D-6E8A-4147-A177-3AD203B41FA5}">
                      <a16:colId xmlns:a16="http://schemas.microsoft.com/office/drawing/2014/main" val="2827488648"/>
                    </a:ext>
                  </a:extLst>
                </a:gridCol>
              </a:tblGrid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3"/>
                        </a:rPr>
                        <a:t>ddpp-alerte@paris.gouv.fr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245901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4"/>
                        </a:rPr>
                        <a:t>ddpp-alerte@seine-et-marne.gouv.fr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065445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5"/>
                        </a:rPr>
                        <a:t>ddpp-alerte@yvelines.gouv.fr</a:t>
                      </a: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459411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6"/>
                        </a:rPr>
                        <a:t>ddpp-alerte@essonne.gouv.fr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155741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7"/>
                        </a:rPr>
                        <a:t>ddpp-alerte@hauts-de-seine.gouv.fr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584282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8"/>
                        </a:rPr>
                        <a:t>ddpp-alerte@seine-saint-denis.gouv.fr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16917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ddpp-alerte@val-de-marne.gouv.fr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911641"/>
                  </a:ext>
                </a:extLst>
              </a:tr>
              <a:tr h="265457"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  <a:endParaRPr lang="fr-F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1155CC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ddpp-alerte@val-doise.gouv.fr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72459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D194E41-D49F-F4DD-4B71-143EF4BA4D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2181" y="2478825"/>
            <a:ext cx="2701827" cy="38838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346C3E-7AE5-C088-C5AC-437219F65E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6662" y="2910871"/>
            <a:ext cx="2232440" cy="3176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07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CFA5-36E5-536E-FACC-8DB1F8B57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personne, fournitures de bureau, Apprentissage, Article de bureau&#10;&#10;Description générée automatiquement">
            <a:extLst>
              <a:ext uri="{FF2B5EF4-FFF2-40B4-BE49-F238E27FC236}">
                <a16:creationId xmlns:a16="http://schemas.microsoft.com/office/drawing/2014/main" id="{E4E51A61-EF98-4867-7D70-73202CA671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9" r="19929"/>
          <a:stretch>
            <a:fillRect/>
          </a:stretch>
        </p:blipFill>
        <p:spPr>
          <a:xfrm>
            <a:off x="4167215" y="13573"/>
            <a:ext cx="2752725" cy="68580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390E6E-B6D9-E17D-0632-53F828BCA3F7}"/>
              </a:ext>
            </a:extLst>
          </p:cNvPr>
          <p:cNvSpPr txBox="1"/>
          <p:nvPr/>
        </p:nvSpPr>
        <p:spPr>
          <a:xfrm>
            <a:off x="463550" y="1933992"/>
            <a:ext cx="45529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Observations</a:t>
            </a:r>
            <a:endParaRPr lang="id-ID" sz="40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CC7C3F-6519-C15C-93CE-0D878567B50B}"/>
              </a:ext>
            </a:extLst>
          </p:cNvPr>
          <p:cNvCxnSpPr>
            <a:cxnSpLocks/>
          </p:cNvCxnSpPr>
          <p:nvPr/>
        </p:nvCxnSpPr>
        <p:spPr>
          <a:xfrm>
            <a:off x="628650" y="2816894"/>
            <a:ext cx="1828800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D0F3052-3D24-C022-4AB7-2999C45E84E7}"/>
              </a:ext>
            </a:extLst>
          </p:cNvPr>
          <p:cNvGrpSpPr/>
          <p:nvPr/>
        </p:nvGrpSpPr>
        <p:grpSpPr>
          <a:xfrm>
            <a:off x="6726265" y="322264"/>
            <a:ext cx="5365472" cy="898237"/>
            <a:chOff x="6726265" y="1509445"/>
            <a:chExt cx="5365472" cy="89823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B035AE-38ED-475B-9880-65DF31E316ED}"/>
                </a:ext>
              </a:extLst>
            </p:cNvPr>
            <p:cNvGrpSpPr/>
            <p:nvPr/>
          </p:nvGrpSpPr>
          <p:grpSpPr>
            <a:xfrm>
              <a:off x="6726265" y="1509445"/>
              <a:ext cx="596144" cy="596144"/>
              <a:chOff x="628650" y="4324350"/>
              <a:chExt cx="1104900" cy="11049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CEF5BCB-DDCF-586E-6892-4DB240C91272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D41FB7B-9AF0-CE0C-D00E-01EDB95530FD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199A6B-0538-8449-D51B-00FB051CA7F9}"/>
                </a:ext>
              </a:extLst>
            </p:cNvPr>
            <p:cNvSpPr txBox="1"/>
            <p:nvPr/>
          </p:nvSpPr>
          <p:spPr>
            <a:xfrm>
              <a:off x="7569227" y="1576685"/>
              <a:ext cx="45225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+mj-lt"/>
                </a:rPr>
                <a:t>Communication entre les participants 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50868AA-74F8-3CB8-5304-C51EAD2FF2C1}"/>
              </a:ext>
            </a:extLst>
          </p:cNvPr>
          <p:cNvGrpSpPr/>
          <p:nvPr/>
        </p:nvGrpSpPr>
        <p:grpSpPr>
          <a:xfrm>
            <a:off x="6726265" y="1459127"/>
            <a:ext cx="5365472" cy="898237"/>
            <a:chOff x="6726265" y="2427760"/>
            <a:chExt cx="5365472" cy="89823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8103FB6-BFBE-3837-24C8-32DD8432BDC8}"/>
                </a:ext>
              </a:extLst>
            </p:cNvPr>
            <p:cNvGrpSpPr/>
            <p:nvPr/>
          </p:nvGrpSpPr>
          <p:grpSpPr>
            <a:xfrm>
              <a:off x="6726265" y="2427760"/>
              <a:ext cx="596144" cy="596144"/>
              <a:chOff x="628650" y="4324350"/>
              <a:chExt cx="1104900" cy="110490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93CFD0B-3718-A820-0130-9334543D6E27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E375824-605D-82D9-79D6-C96A1D47F989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52B6B55-5DA8-85D7-1FD7-4C3BF4851C23}"/>
                </a:ext>
              </a:extLst>
            </p:cNvPr>
            <p:cNvSpPr txBox="1"/>
            <p:nvPr/>
          </p:nvSpPr>
          <p:spPr>
            <a:xfrm>
              <a:off x="7569227" y="2495000"/>
              <a:ext cx="45225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dirty="0">
                  <a:latin typeface="+mj-lt"/>
                </a:rPr>
                <a:t>Organisation et coordination entre les participants 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CB2BB79-A078-6702-8BEC-9271B00F85B0}"/>
              </a:ext>
            </a:extLst>
          </p:cNvPr>
          <p:cNvGrpSpPr/>
          <p:nvPr/>
        </p:nvGrpSpPr>
        <p:grpSpPr>
          <a:xfrm>
            <a:off x="6726265" y="2595990"/>
            <a:ext cx="5365472" cy="898237"/>
            <a:chOff x="6726265" y="3346075"/>
            <a:chExt cx="5365472" cy="89823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DE21C94-FF14-6748-72DA-D1D9CFE1A4CC}"/>
                </a:ext>
              </a:extLst>
            </p:cNvPr>
            <p:cNvGrpSpPr/>
            <p:nvPr/>
          </p:nvGrpSpPr>
          <p:grpSpPr>
            <a:xfrm>
              <a:off x="6726265" y="3346075"/>
              <a:ext cx="596144" cy="596144"/>
              <a:chOff x="628650" y="4324350"/>
              <a:chExt cx="1104900" cy="1104900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1BAE2A2-06D2-382B-FA36-AC505FDEB5C6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08A1C6E-1A2D-4F32-1812-99F69C271E46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991013-2FA3-5CC3-1B40-D1854A6885E7}"/>
                </a:ext>
              </a:extLst>
            </p:cNvPr>
            <p:cNvSpPr txBox="1"/>
            <p:nvPr/>
          </p:nvSpPr>
          <p:spPr>
            <a:xfrm>
              <a:off x="7569227" y="3413315"/>
              <a:ext cx="45225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dirty="0">
                  <a:latin typeface="+mj-lt"/>
                </a:rPr>
                <a:t>Anticipation, prise de décision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20C9C01-4330-9D67-F064-436A603A4656}"/>
              </a:ext>
            </a:extLst>
          </p:cNvPr>
          <p:cNvGrpSpPr/>
          <p:nvPr/>
        </p:nvGrpSpPr>
        <p:grpSpPr>
          <a:xfrm>
            <a:off x="6726265" y="3732853"/>
            <a:ext cx="4198965" cy="596144"/>
            <a:chOff x="6726265" y="4202082"/>
            <a:chExt cx="4198965" cy="596144"/>
          </a:xfrm>
        </p:grpSpPr>
        <p:grpSp>
          <p:nvGrpSpPr>
            <p:cNvPr id="6" name="Group 24">
              <a:extLst>
                <a:ext uri="{FF2B5EF4-FFF2-40B4-BE49-F238E27FC236}">
                  <a16:creationId xmlns:a16="http://schemas.microsoft.com/office/drawing/2014/main" id="{3571D52C-7434-0D2D-57F5-620560906BF8}"/>
                </a:ext>
              </a:extLst>
            </p:cNvPr>
            <p:cNvGrpSpPr/>
            <p:nvPr/>
          </p:nvGrpSpPr>
          <p:grpSpPr>
            <a:xfrm>
              <a:off x="6726265" y="4202082"/>
              <a:ext cx="596144" cy="596144"/>
              <a:chOff x="628650" y="4324350"/>
              <a:chExt cx="1104900" cy="1104900"/>
            </a:xfrm>
          </p:grpSpPr>
          <p:sp>
            <p:nvSpPr>
              <p:cNvPr id="7" name="Oval 26">
                <a:extLst>
                  <a:ext uri="{FF2B5EF4-FFF2-40B4-BE49-F238E27FC236}">
                    <a16:creationId xmlns:a16="http://schemas.microsoft.com/office/drawing/2014/main" id="{F00AD8B9-318C-C657-9886-BA8D11623AF3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dirty="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D1856E9-4EB6-4FBE-AC86-818CA26CC3A4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25">
              <a:extLst>
                <a:ext uri="{FF2B5EF4-FFF2-40B4-BE49-F238E27FC236}">
                  <a16:creationId xmlns:a16="http://schemas.microsoft.com/office/drawing/2014/main" id="{42D5D74B-A61B-22F4-3822-B3369EA9BC1D}"/>
                </a:ext>
              </a:extLst>
            </p:cNvPr>
            <p:cNvSpPr txBox="1"/>
            <p:nvPr/>
          </p:nvSpPr>
          <p:spPr>
            <a:xfrm>
              <a:off x="7569227" y="4269322"/>
              <a:ext cx="335600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dirty="0">
                  <a:latin typeface="+mj-lt"/>
                </a:rPr>
                <a:t>Maîtrise de la situation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75E2072-99DB-F6BB-BD64-37F295B67D89}"/>
              </a:ext>
            </a:extLst>
          </p:cNvPr>
          <p:cNvGrpSpPr/>
          <p:nvPr/>
        </p:nvGrpSpPr>
        <p:grpSpPr>
          <a:xfrm>
            <a:off x="6726265" y="4869715"/>
            <a:ext cx="5088746" cy="898237"/>
            <a:chOff x="6726265" y="5058089"/>
            <a:chExt cx="5088746" cy="898237"/>
          </a:xfrm>
        </p:grpSpPr>
        <p:grpSp>
          <p:nvGrpSpPr>
            <p:cNvPr id="11" name="Group 24">
              <a:extLst>
                <a:ext uri="{FF2B5EF4-FFF2-40B4-BE49-F238E27FC236}">
                  <a16:creationId xmlns:a16="http://schemas.microsoft.com/office/drawing/2014/main" id="{C0117D03-1E6D-789E-60F2-AD9DB94F3DE3}"/>
                </a:ext>
              </a:extLst>
            </p:cNvPr>
            <p:cNvGrpSpPr/>
            <p:nvPr/>
          </p:nvGrpSpPr>
          <p:grpSpPr>
            <a:xfrm>
              <a:off x="6726265" y="5058089"/>
              <a:ext cx="596144" cy="596144"/>
              <a:chOff x="628650" y="4324350"/>
              <a:chExt cx="1104900" cy="1104900"/>
            </a:xfrm>
          </p:grpSpPr>
          <p:sp>
            <p:nvSpPr>
              <p:cNvPr id="12" name="Oval 26">
                <a:extLst>
                  <a:ext uri="{FF2B5EF4-FFF2-40B4-BE49-F238E27FC236}">
                    <a16:creationId xmlns:a16="http://schemas.microsoft.com/office/drawing/2014/main" id="{2B3943DD-57BA-8551-7B67-3EFCDD5F75DE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2B0BAEB-475C-C405-F386-B57CA5AF1632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B73D7CE6-0F72-F5A5-A025-D4509343B40C}"/>
                </a:ext>
              </a:extLst>
            </p:cNvPr>
            <p:cNvSpPr txBox="1"/>
            <p:nvPr/>
          </p:nvSpPr>
          <p:spPr>
            <a:xfrm>
              <a:off x="7569227" y="5125329"/>
              <a:ext cx="424578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dirty="0">
                  <a:latin typeface="+mj-lt"/>
                </a:rPr>
                <a:t>Pertinence de l’analyse, des actions</a:t>
              </a:r>
            </a:p>
          </p:txBody>
        </p:sp>
      </p:grp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64E37539-01ED-6E31-C172-997AE998F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726" y="24687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46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6181BA-E899-560D-5690-DCD29F9BE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E838EEB0-873A-AF8E-F10D-5F7ADD5FA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302828" y="0"/>
            <a:ext cx="5889171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BF4481-6337-2839-18E5-56D0DA94BB68}"/>
              </a:ext>
            </a:extLst>
          </p:cNvPr>
          <p:cNvSpPr txBox="1"/>
          <p:nvPr/>
        </p:nvSpPr>
        <p:spPr>
          <a:xfrm>
            <a:off x="513509" y="2041162"/>
            <a:ext cx="652639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Merci</a:t>
            </a:r>
            <a:endParaRPr lang="id-ID" sz="16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79B6F-791F-9C2C-9755-02BB7387BB87}"/>
              </a:ext>
            </a:extLst>
          </p:cNvPr>
          <p:cNvSpPr txBox="1"/>
          <p:nvPr/>
        </p:nvSpPr>
        <p:spPr>
          <a:xfrm>
            <a:off x="513509" y="4272541"/>
            <a:ext cx="691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+mj-lt"/>
              </a:rPr>
              <a:t>de </a:t>
            </a:r>
            <a:r>
              <a:rPr lang="fr-FR" sz="4800" dirty="0">
                <a:solidFill>
                  <a:srgbClr val="FFC000"/>
                </a:solidFill>
                <a:latin typeface="+mj-lt"/>
              </a:rPr>
              <a:t>votre</a:t>
            </a:r>
            <a:r>
              <a:rPr lang="en-US" sz="4800" dirty="0">
                <a:solidFill>
                  <a:srgbClr val="FFC000"/>
                </a:solidFill>
                <a:latin typeface="+mj-lt"/>
              </a:rPr>
              <a:t> participation</a:t>
            </a:r>
            <a:endParaRPr lang="id-ID" sz="4800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48285E2D-25A6-0EA2-7978-E69007937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47" y="5408195"/>
            <a:ext cx="3729736" cy="9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93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nalisé 1">
      <a:dk1>
        <a:srgbClr val="3F3F3F"/>
      </a:dk1>
      <a:lt1>
        <a:srgbClr val="FFFFFF"/>
      </a:lt1>
      <a:dk2>
        <a:srgbClr val="3B3B3B"/>
      </a:dk2>
      <a:lt2>
        <a:srgbClr val="F7FBFF"/>
      </a:lt2>
      <a:accent1>
        <a:srgbClr val="FFC000"/>
      </a:accent1>
      <a:accent2>
        <a:srgbClr val="2D11B7"/>
      </a:accent2>
      <a:accent3>
        <a:srgbClr val="250E96"/>
      </a:accent3>
      <a:accent4>
        <a:srgbClr val="1D0B77"/>
      </a:accent4>
      <a:accent5>
        <a:srgbClr val="FFFFFF"/>
      </a:accent5>
      <a:accent6>
        <a:srgbClr val="7F7F7F"/>
      </a:accent6>
      <a:hlink>
        <a:srgbClr val="002060"/>
      </a:hlink>
      <a:folHlink>
        <a:srgbClr val="7030A0"/>
      </a:folHlink>
    </a:clrScheme>
    <a:fontScheme name="Custom 363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ADD274-B968-4CE1-A24F-24FC08DE1591}">
  <ds:schemaRefs>
    <ds:schemaRef ds:uri="65104fe5-bdb5-44b2-89e0-446ad8df4a9a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  <ds:schemaRef ds:uri="c83ecc78-3fa2-451e-8665-0ddea08d2bc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5404A32-8903-4429-A60C-4C6DBF6F12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B77DCA-FF43-4E98-9886-CE8ECE6983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1555</Words>
  <Application>Microsoft Office PowerPoint</Application>
  <PresentationFormat>Widescreen</PresentationFormat>
  <Paragraphs>253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Ma</dc:creator>
  <cp:lastModifiedBy>Julien PRIM</cp:lastModifiedBy>
  <cp:revision>14647</cp:revision>
  <dcterms:created xsi:type="dcterms:W3CDTF">2020-12-28T06:02:04Z</dcterms:created>
  <dcterms:modified xsi:type="dcterms:W3CDTF">2025-03-10T05:08:03Z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