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73" r:id="rId4"/>
  </p:sldMasterIdLst>
  <p:notesMasterIdLst>
    <p:notesMasterId r:id="rId7"/>
  </p:notesMasterIdLst>
  <p:handoutMasterIdLst>
    <p:handoutMasterId r:id="rId8"/>
  </p:handoutMasterIdLst>
  <p:sldIdLst>
    <p:sldId id="256" r:id="rId5"/>
    <p:sldId id="258" r:id="rId6"/>
  </p:sldIdLst>
  <p:sldSz cx="6858000" cy="9906000" type="A4"/>
  <p:notesSz cx="6791325" cy="9925050"/>
  <p:embeddedFontLst>
    <p:embeddedFont>
      <p:font typeface="Cavolini" panose="03000502040302020204" pitchFamily="66" charset="0"/>
      <p:regular r:id="rId9"/>
      <p:bold r:id="rId10"/>
      <p:italic r:id="rId11"/>
      <p:boldItalic r:id="rId12"/>
    </p:embeddedFont>
    <p:embeddedFont>
      <p:font typeface="Klee One" pitchFamily="2" charset="-128"/>
      <p:regular r:id="rId13"/>
    </p:embeddedFont>
    <p:embeddedFont>
      <p:font typeface="Webdings" panose="05030102010509060703" pitchFamily="18" charset="2"/>
      <p:regular r:id="rId14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CCCC"/>
    <a:srgbClr val="C1FFC1"/>
    <a:srgbClr val="CC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465" autoAdjust="0"/>
    <p:restoredTop sz="94660"/>
  </p:normalViewPr>
  <p:slideViewPr>
    <p:cSldViewPr snapToGrid="0">
      <p:cViewPr varScale="1">
        <p:scale>
          <a:sx n="86" d="100"/>
          <a:sy n="86" d="100"/>
        </p:scale>
        <p:origin x="2880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2" d="100"/>
          <a:sy n="82" d="100"/>
        </p:scale>
        <p:origin x="3066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13" Type="http://schemas.openxmlformats.org/officeDocument/2006/relationships/font" Target="fonts/font5.fntdata"/><Relationship Id="rId18" Type="http://schemas.openxmlformats.org/officeDocument/2006/relationships/tableStyles" Target="tableStyles.xml"/><Relationship Id="rId3" Type="http://schemas.openxmlformats.org/officeDocument/2006/relationships/customXml" Target="../customXml/item3.xml"/><Relationship Id="rId7" Type="http://schemas.openxmlformats.org/officeDocument/2006/relationships/notesMaster" Target="notesMasters/notesMaster1.xml"/><Relationship Id="rId12" Type="http://schemas.openxmlformats.org/officeDocument/2006/relationships/font" Target="fonts/font4.fntdata"/><Relationship Id="rId17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font" Target="fonts/font3.fntdata"/><Relationship Id="rId5" Type="http://schemas.openxmlformats.org/officeDocument/2006/relationships/slide" Target="slides/slide1.xml"/><Relationship Id="rId15" Type="http://schemas.openxmlformats.org/officeDocument/2006/relationships/presProps" Target="presProps.xml"/><Relationship Id="rId10" Type="http://schemas.openxmlformats.org/officeDocument/2006/relationships/font" Target="fonts/font2.fntdata"/><Relationship Id="rId19" Type="http://schemas.microsoft.com/office/2016/11/relationships/changesInfo" Target="changesInfos/changesInfo1.xml"/><Relationship Id="rId4" Type="http://schemas.openxmlformats.org/officeDocument/2006/relationships/slideMaster" Target="slideMasters/slideMaster1.xml"/><Relationship Id="rId9" Type="http://schemas.openxmlformats.org/officeDocument/2006/relationships/font" Target="fonts/font1.fntdata"/><Relationship Id="rId14" Type="http://schemas.openxmlformats.org/officeDocument/2006/relationships/font" Target="fonts/font6.fntdata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ulien PRIM" userId="285190c6-54a1-4317-83ca-4eb8b0a0e2f8" providerId="ADAL" clId="{19E40BE9-4576-4675-8941-714C14686065}"/>
    <pc:docChg chg="modSld">
      <pc:chgData name="Julien PRIM" userId="285190c6-54a1-4317-83ca-4eb8b0a0e2f8" providerId="ADAL" clId="{19E40BE9-4576-4675-8941-714C14686065}" dt="2026-05-27T13:54:01.611" v="2" actId="20577"/>
      <pc:docMkLst>
        <pc:docMk/>
      </pc:docMkLst>
      <pc:sldChg chg="addSp modSp mod">
        <pc:chgData name="Julien PRIM" userId="285190c6-54a1-4317-83ca-4eb8b0a0e2f8" providerId="ADAL" clId="{19E40BE9-4576-4675-8941-714C14686065}" dt="2026-05-27T13:54:01.611" v="2" actId="20577"/>
        <pc:sldMkLst>
          <pc:docMk/>
          <pc:sldMk cId="1054686777" sldId="256"/>
        </pc:sldMkLst>
        <pc:spChg chg="mod">
          <ac:chgData name="Julien PRIM" userId="285190c6-54a1-4317-83ca-4eb8b0a0e2f8" providerId="ADAL" clId="{19E40BE9-4576-4675-8941-714C14686065}" dt="2026-05-27T13:54:01.611" v="2" actId="20577"/>
          <ac:spMkLst>
            <pc:docMk/>
            <pc:sldMk cId="1054686777" sldId="256"/>
            <ac:spMk id="11" creationId="{1D983706-F5B0-9AC9-032F-DAB16C6146D8}"/>
          </ac:spMkLst>
        </pc:spChg>
        <pc:picChg chg="add mod">
          <ac:chgData name="Julien PRIM" userId="285190c6-54a1-4317-83ca-4eb8b0a0e2f8" providerId="ADAL" clId="{19E40BE9-4576-4675-8941-714C14686065}" dt="2026-05-27T13:52:12.310" v="0"/>
          <ac:picMkLst>
            <pc:docMk/>
            <pc:sldMk cId="1054686777" sldId="256"/>
            <ac:picMk id="2" creationId="{35CE33DE-64B8-72D7-49A1-669B3E12B624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E58A2582-D267-FBDD-E01F-8ECA6E3EBBE1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2908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F5CD394C-5CB9-2F33-32AB-8576BC8DED2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46846" y="0"/>
            <a:ext cx="2942908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23CA97-9185-4A3B-8EF2-641FA200F93A}" type="datetimeFigureOut">
              <a:rPr lang="fr-FR" smtClean="0"/>
              <a:t>27/05/2026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A2B0F749-2138-BBAC-321C-A37CF6AD8282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27076"/>
            <a:ext cx="2942908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730B559B-CB3F-8D42-0D9B-D925F59C1AD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46846" y="9427076"/>
            <a:ext cx="2942908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4549AED-6389-4A7F-B9CE-27972FC06163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1365172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2908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46846" y="0"/>
            <a:ext cx="2942908" cy="4979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22D8C4-E45D-47E4-8BF8-6AF99779E4CB}" type="datetimeFigureOut">
              <a:rPr lang="fr-FR" smtClean="0"/>
              <a:t>27/05/2026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2236788" y="1239838"/>
            <a:ext cx="2317750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79133" y="4776431"/>
            <a:ext cx="5433060" cy="39079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427076"/>
            <a:ext cx="2942908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46846" y="9427076"/>
            <a:ext cx="2942908" cy="4979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4027F-5BD0-4456-AC43-71D5FE870932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45371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38587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27/05/2026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1933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27/05/2026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824296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27/05/2026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181279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27/05/2026</a:t>
            </a:fld>
            <a:endParaRPr lang="fr-F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646247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27/05/2026</a:t>
            </a:fld>
            <a:endParaRPr lang="fr-F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432736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27/05/2026</a:t>
            </a:fld>
            <a:endParaRPr lang="fr-F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85328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27/05/2026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7546689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27/05/2026</a:t>
            </a:fld>
            <a:endParaRPr lang="fr-F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86953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27/05/2026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312226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04167CE-BFD8-40A5-80AD-D00AD2C2436A}" type="datetimeFigureOut">
              <a:rPr lang="fr-FR" smtClean="0"/>
              <a:t>27/05/2026</a:t>
            </a:fld>
            <a:endParaRPr lang="fr-F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3A3FA37-14C8-431C-A214-104F262D594C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12588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3983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alphaModFix amt="60000"/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smtClean="0"/>
              <a:t>5/27/2026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smtClean="0"/>
              <a:t>‹N°›</a:t>
            </a:fld>
            <a:endParaRPr lang="en-US" dirty="0"/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A08DFEA1-1920-A94D-79F8-09D4ABDA83F8}"/>
              </a:ext>
            </a:extLst>
          </p:cNvPr>
          <p:cNvSpPr/>
          <p:nvPr userDrawn="1"/>
        </p:nvSpPr>
        <p:spPr>
          <a:xfrm rot="21600000">
            <a:off x="234037" y="272817"/>
            <a:ext cx="6389926" cy="9360365"/>
          </a:xfrm>
          <a:prstGeom prst="roundRect">
            <a:avLst>
              <a:gd name="adj" fmla="val 1440"/>
            </a:avLst>
          </a:prstGeom>
          <a:solidFill>
            <a:schemeClr val="bg1"/>
          </a:solidFill>
          <a:ln w="171450" cmpd="sng">
            <a:solidFill>
              <a:schemeClr val="bg1">
                <a:alpha val="50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00487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  <p:sldLayoutId id="2147483677" r:id="rId4"/>
    <p:sldLayoutId id="2147483678" r:id="rId5"/>
    <p:sldLayoutId id="2147483679" r:id="rId6"/>
    <p:sldLayoutId id="2147483680" r:id="rId7"/>
    <p:sldLayoutId id="2147483681" r:id="rId8"/>
    <p:sldLayoutId id="2147483682" r:id="rId9"/>
    <p:sldLayoutId id="2147483683" r:id="rId10"/>
    <p:sldLayoutId id="2147483684" r:id="rId11"/>
    <p:sldLayoutId id="2147483685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5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ZoneTexte 4">
            <a:extLst>
              <a:ext uri="{FF2B5EF4-FFF2-40B4-BE49-F238E27FC236}">
                <a16:creationId xmlns:a16="http://schemas.microsoft.com/office/drawing/2014/main" id="{C7DB15DE-C859-C5E7-7CD4-691025A997E9}"/>
              </a:ext>
            </a:extLst>
          </p:cNvPr>
          <p:cNvSpPr txBox="1"/>
          <p:nvPr/>
        </p:nvSpPr>
        <p:spPr>
          <a:xfrm>
            <a:off x="276223" y="374740"/>
            <a:ext cx="6581778" cy="5924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050" b="1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Audit Système</a:t>
            </a:r>
          </a:p>
          <a:p>
            <a:pPr algn="ctr"/>
            <a:r>
              <a:rPr lang="fr-FR" sz="1100" b="1" dirty="0">
                <a:solidFill>
                  <a:srgbClr val="0070C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Critères impératifs </a:t>
            </a:r>
          </a:p>
          <a:p>
            <a:pPr algn="ctr"/>
            <a:r>
              <a:rPr lang="fr-FR" sz="1100" b="1" dirty="0">
                <a:solidFill>
                  <a:srgbClr val="0070C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3-13 :  L'ESSMS assure le recueil et le traitement des évènements indésirables (EI).</a:t>
            </a:r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205169B1-5697-C15A-1C68-AD835DAC8647}"/>
              </a:ext>
            </a:extLst>
          </p:cNvPr>
          <p:cNvSpPr txBox="1"/>
          <p:nvPr/>
        </p:nvSpPr>
        <p:spPr>
          <a:xfrm>
            <a:off x="390899" y="942045"/>
            <a:ext cx="6305551" cy="44627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fr-FR" sz="1200" b="1" dirty="0">
                <a:latin typeface="Cavolini" panose="03000502040302020204" pitchFamily="66" charset="0"/>
                <a:cs typeface="Cavolini" panose="03000502040302020204" pitchFamily="66" charset="0"/>
              </a:rPr>
              <a:t>Objectif : </a:t>
            </a:r>
            <a:r>
              <a:rPr lang="fr-FR" sz="1100" dirty="0">
                <a:latin typeface="Klee One" pitchFamily="2" charset="-128"/>
                <a:ea typeface="Klee One" pitchFamily="2" charset="-128"/>
                <a:cs typeface="Klee One" pitchFamily="2" charset="-128"/>
              </a:rPr>
              <a:t>Evaluer la mise en place de la déclaration et du traitement des EI et leur communication aux parties prenantes</a:t>
            </a:r>
            <a:endParaRPr lang="fr-FR" sz="1200" dirty="0">
              <a:latin typeface="Klee One" pitchFamily="2" charset="-128"/>
              <a:ea typeface="Klee One" pitchFamily="2" charset="-128"/>
              <a:cs typeface="Klee One" pitchFamily="2" charset="-128"/>
            </a:endParaRPr>
          </a:p>
        </p:txBody>
      </p:sp>
      <p:sp>
        <p:nvSpPr>
          <p:cNvPr id="8" name="Rectangle : coins arrondis 7">
            <a:extLst>
              <a:ext uri="{FF2B5EF4-FFF2-40B4-BE49-F238E27FC236}">
                <a16:creationId xmlns:a16="http://schemas.microsoft.com/office/drawing/2014/main" id="{ACBAA330-966E-B28C-E57B-4AD4A38E214F}"/>
              </a:ext>
            </a:extLst>
          </p:cNvPr>
          <p:cNvSpPr/>
          <p:nvPr/>
        </p:nvSpPr>
        <p:spPr>
          <a:xfrm>
            <a:off x="276224" y="1393586"/>
            <a:ext cx="4837706" cy="1015692"/>
          </a:xfrm>
          <a:prstGeom prst="roundRect">
            <a:avLst>
              <a:gd name="adj" fmla="val 21349"/>
            </a:avLst>
          </a:prstGeom>
          <a:solidFill>
            <a:schemeClr val="accent1">
              <a:alpha val="15000"/>
            </a:schemeClr>
          </a:solidFill>
          <a:ln w="6350">
            <a:solidFill>
              <a:srgbClr val="0070C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ctr"/>
          <a:lstStyle/>
          <a:p>
            <a:r>
              <a:rPr lang="fr-FR" sz="1100" b="1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A QUOI CA SERT ?</a:t>
            </a:r>
          </a:p>
          <a:p>
            <a:pPr marL="92075" indent="-92075">
              <a:buFontTx/>
              <a:buChar char="-"/>
            </a:pPr>
            <a:r>
              <a:rPr lang="fr-FR" sz="9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Enjeux pour la personne Accompagné :  Améliorer la qualité et la sécurité de l’accompagnement</a:t>
            </a:r>
          </a:p>
          <a:p>
            <a:pPr marL="92075" indent="-92075">
              <a:buFontTx/>
              <a:buChar char="-"/>
            </a:pPr>
            <a:r>
              <a:rPr lang="fr-FR" sz="9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Enjeux pour les professionnels : Sécuriser les pratiques professionnelles</a:t>
            </a:r>
          </a:p>
          <a:p>
            <a:pPr marL="92075" indent="-92075">
              <a:buFontTx/>
              <a:buChar char="-"/>
            </a:pPr>
            <a:r>
              <a:rPr lang="fr-FR" sz="9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Enjeux pour la structure : Mettre en place une culture qualité/sécurité en identifiant, analysant les évènements indésirables et mettant une place des actions d’amélioration.</a:t>
            </a:r>
          </a:p>
        </p:txBody>
      </p:sp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BD4FE849-DAEA-963A-4288-1420B61F6E3A}"/>
              </a:ext>
            </a:extLst>
          </p:cNvPr>
          <p:cNvSpPr/>
          <p:nvPr/>
        </p:nvSpPr>
        <p:spPr>
          <a:xfrm>
            <a:off x="252429" y="2493563"/>
            <a:ext cx="6274297" cy="2086976"/>
          </a:xfrm>
          <a:prstGeom prst="roundRect">
            <a:avLst>
              <a:gd name="adj" fmla="val 9108"/>
            </a:avLst>
          </a:prstGeom>
          <a:solidFill>
            <a:srgbClr val="FFCCCC">
              <a:alpha val="14902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200" b="1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DÉFINITIONS</a:t>
            </a:r>
          </a:p>
          <a:p>
            <a:pPr>
              <a:spcBef>
                <a:spcPts val="300"/>
              </a:spcBef>
            </a:pPr>
            <a:r>
              <a:rPr lang="fr-FR" sz="1000" b="1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Evènement indésirable : </a:t>
            </a:r>
            <a:r>
              <a:rPr lang="fr-FR" sz="10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situation non souhaitée pouvant avoir des conséquences dommageables pour la personne accompagnée ou ses proches, le professionnel ou l’outils de travail (locaux, matériel).</a:t>
            </a:r>
          </a:p>
          <a:p>
            <a:pPr>
              <a:spcBef>
                <a:spcPts val="300"/>
              </a:spcBef>
            </a:pPr>
            <a:r>
              <a:rPr lang="fr-FR" sz="1000" b="1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  <a:sym typeface="Wingdings" panose="05000000000000000000" pitchFamily="2" charset="2"/>
              </a:rPr>
              <a:t>Dysfonctionnements graves en structures sociales et médico-sociales, </a:t>
            </a:r>
            <a:r>
              <a:rPr lang="fr-FR" sz="10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  <a:sym typeface="Wingdings" panose="05000000000000000000" pitchFamily="2" charset="2"/>
              </a:rPr>
              <a:t>11 situations relevant de l’arrêté du 28 décembre 2016</a:t>
            </a:r>
          </a:p>
          <a:p>
            <a:pPr>
              <a:spcBef>
                <a:spcPts val="300"/>
              </a:spcBef>
            </a:pPr>
            <a:r>
              <a:rPr lang="fr-FR" sz="1000" b="1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Evénement Indésirable Grave associé aux soins (EIGS) </a:t>
            </a:r>
            <a:r>
              <a:rPr lang="fr-FR" sz="10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(Décret du 25 nov. 2016) </a:t>
            </a:r>
          </a:p>
          <a:p>
            <a:pPr algn="just">
              <a:spcBef>
                <a:spcPts val="300"/>
              </a:spcBef>
              <a:buClr>
                <a:srgbClr val="0070C0"/>
              </a:buClr>
              <a:buSzPts val="2000"/>
              <a:defRPr/>
            </a:pPr>
            <a:r>
              <a:rPr lang="fr-FR" altLang="fr-FR" sz="1000" b="1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Evénement inattendu </a:t>
            </a:r>
            <a:r>
              <a:rPr lang="fr-FR" altLang="fr-FR" sz="10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au regard  de l’état de santé et de la pathologie de la personne</a:t>
            </a:r>
          </a:p>
          <a:p>
            <a:pPr algn="just">
              <a:spcBef>
                <a:spcPts val="300"/>
              </a:spcBef>
              <a:buClr>
                <a:srgbClr val="0070C0"/>
              </a:buClr>
              <a:buSzPts val="2000"/>
              <a:defRPr/>
            </a:pPr>
            <a:r>
              <a:rPr lang="fr-FR" altLang="fr-FR" sz="10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survenu lors d’investigations, de traitements ou d’actes de prévention</a:t>
            </a:r>
          </a:p>
          <a:p>
            <a:pPr algn="just">
              <a:spcBef>
                <a:spcPts val="300"/>
              </a:spcBef>
              <a:buClr>
                <a:srgbClr val="0070C0"/>
              </a:buClr>
              <a:buSzPts val="2000"/>
              <a:defRPr/>
            </a:pPr>
            <a:r>
              <a:rPr lang="fr-FR" altLang="fr-FR" sz="1000" b="1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Présentant l’une des 3 conséquences suivantes : le d</a:t>
            </a:r>
            <a:r>
              <a:rPr lang="fr-FR" altLang="fr-FR" sz="10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écès, la m</a:t>
            </a:r>
            <a:r>
              <a:rPr lang="fr-FR" altLang="fr-FR" sz="10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  <a:sym typeface="Wingdings" panose="05000000000000000000" pitchFamily="2" charset="2"/>
              </a:rPr>
              <a:t>ise en jeu du pronostic vital, un déficit fonctionnel probable.</a:t>
            </a:r>
          </a:p>
          <a:p>
            <a:pPr algn="just">
              <a:spcBef>
                <a:spcPts val="0"/>
              </a:spcBef>
              <a:buClr>
                <a:srgbClr val="0070C0"/>
              </a:buClr>
              <a:buSzPts val="2000"/>
              <a:defRPr/>
            </a:pPr>
            <a:endParaRPr lang="fr-FR" sz="600" b="1" dirty="0">
              <a:solidFill>
                <a:schemeClr val="tx1"/>
              </a:solidFill>
              <a:latin typeface="Klee One" pitchFamily="2" charset="-128"/>
              <a:ea typeface="Klee One" pitchFamily="2" charset="-128"/>
              <a:cs typeface="Klee One" pitchFamily="2" charset="-128"/>
              <a:sym typeface="Wingdings" panose="05000000000000000000" pitchFamily="2" charset="2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4EBA2F39-0D13-3BA8-BB42-B9D57FA339DA}"/>
              </a:ext>
            </a:extLst>
          </p:cNvPr>
          <p:cNvSpPr/>
          <p:nvPr/>
        </p:nvSpPr>
        <p:spPr>
          <a:xfrm>
            <a:off x="276222" y="4659936"/>
            <a:ext cx="3481739" cy="1669853"/>
          </a:xfrm>
          <a:prstGeom prst="roundRect">
            <a:avLst>
              <a:gd name="adj" fmla="val 9306"/>
            </a:avLst>
          </a:prstGeom>
          <a:solidFill>
            <a:srgbClr val="C1FFC1">
              <a:alpha val="14902"/>
            </a:srgb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t"/>
          <a:lstStyle/>
          <a:p>
            <a:pPr algn="ctr">
              <a:lnSpc>
                <a:spcPct val="150000"/>
              </a:lnSpc>
              <a:spcAft>
                <a:spcPts val="600"/>
              </a:spcAft>
            </a:pPr>
            <a:r>
              <a:rPr lang="fr-FR" sz="1200" b="1" cap="all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Critères impératifs</a:t>
            </a:r>
          </a:p>
          <a:p>
            <a:r>
              <a:rPr lang="fr-FR" sz="8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CRITÈRE 3.13.1 -  L’ESSMS organise le recueil et le traitement des évènements indésirables.</a:t>
            </a:r>
          </a:p>
          <a:p>
            <a:endParaRPr lang="fr-FR" sz="800" b="1" dirty="0">
              <a:solidFill>
                <a:schemeClr val="tx1"/>
              </a:solidFill>
              <a:latin typeface="Klee One" pitchFamily="2" charset="-128"/>
              <a:ea typeface="Klee One" pitchFamily="2" charset="-128"/>
              <a:cs typeface="Klee One" pitchFamily="2" charset="-128"/>
            </a:endParaRPr>
          </a:p>
          <a:p>
            <a:r>
              <a:rPr lang="fr-FR" sz="8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CRITÈRE 3.13.2 -  L’ESSMS communique sur le traitement des évènements indésirables auprès des parties prenantes</a:t>
            </a:r>
            <a:endParaRPr lang="fr-FR" sz="800" b="1" dirty="0">
              <a:solidFill>
                <a:schemeClr val="tx1"/>
              </a:solidFill>
              <a:latin typeface="Klee One" pitchFamily="2" charset="-128"/>
              <a:ea typeface="Klee One" pitchFamily="2" charset="-128"/>
              <a:cs typeface="Klee One" pitchFamily="2" charset="-128"/>
            </a:endParaRPr>
          </a:p>
          <a:p>
            <a:endParaRPr lang="fr-FR" sz="800" b="1" dirty="0">
              <a:solidFill>
                <a:schemeClr val="tx1"/>
              </a:solidFill>
              <a:latin typeface="Klee One" pitchFamily="2" charset="-128"/>
              <a:ea typeface="Klee One" pitchFamily="2" charset="-128"/>
              <a:cs typeface="Klee One" pitchFamily="2" charset="-128"/>
            </a:endParaRPr>
          </a:p>
          <a:p>
            <a:r>
              <a:rPr lang="fr-FR" sz="8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CRITÈRE 3.13.3 -  Les professionnels déclarent et analysent en équipe les évènements indésirables et mettent en place des actions correctives.</a:t>
            </a: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1D983706-F5B0-9AC9-032F-DAB16C6146D8}"/>
              </a:ext>
            </a:extLst>
          </p:cNvPr>
          <p:cNvSpPr/>
          <p:nvPr/>
        </p:nvSpPr>
        <p:spPr>
          <a:xfrm>
            <a:off x="3847171" y="4659936"/>
            <a:ext cx="2734607" cy="4782892"/>
          </a:xfrm>
          <a:prstGeom prst="roundRect">
            <a:avLst>
              <a:gd name="adj" fmla="val 9285"/>
            </a:avLst>
          </a:prstGeom>
          <a:solidFill>
            <a:srgbClr val="C1FFC1">
              <a:alpha val="15000"/>
            </a:srgb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t"/>
          <a:lstStyle/>
          <a:p>
            <a:pPr marL="182563" indent="-182563" algn="ctr">
              <a:lnSpc>
                <a:spcPct val="150000"/>
              </a:lnSpc>
              <a:tabLst>
                <a:tab pos="92075" algn="l"/>
              </a:tabLst>
            </a:pPr>
            <a:r>
              <a:rPr lang="fr-FR" sz="1200" b="1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LES ELEMENTS DE PREUVE</a:t>
            </a:r>
          </a:p>
          <a:p>
            <a:pPr marL="182563" indent="-182563">
              <a:buFont typeface="Webdings" panose="05030102010509060703" pitchFamily="18" charset="2"/>
              <a:buChar char=""/>
              <a:tabLst>
                <a:tab pos="92075" algn="l"/>
              </a:tabLst>
            </a:pPr>
            <a:r>
              <a:rPr lang="fr-FR" sz="10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Procédure interne de déclaration et de traitement des EI </a:t>
            </a:r>
          </a:p>
          <a:p>
            <a:pPr marL="182563" indent="-182563">
              <a:buFont typeface="Webdings" panose="05030102010509060703" pitchFamily="18" charset="2"/>
              <a:buChar char=""/>
              <a:tabLst>
                <a:tab pos="92075" algn="l"/>
              </a:tabLst>
            </a:pPr>
            <a:r>
              <a:rPr lang="fr-FR" sz="10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Support de déclaration d’EI</a:t>
            </a:r>
          </a:p>
          <a:p>
            <a:pPr marL="182563" indent="-182563">
              <a:buFont typeface="Webdings" panose="05030102010509060703" pitchFamily="18" charset="2"/>
              <a:buChar char=""/>
              <a:tabLst>
                <a:tab pos="92075" algn="l"/>
              </a:tabLst>
            </a:pPr>
            <a:r>
              <a:rPr lang="fr-FR" sz="10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Déclaration d’EIGS/dysfonctionnements graves</a:t>
            </a:r>
          </a:p>
          <a:p>
            <a:pPr marL="182563" indent="-182563">
              <a:buFont typeface="Webdings" panose="05030102010509060703" pitchFamily="18" charset="2"/>
              <a:buChar char=""/>
              <a:tabLst>
                <a:tab pos="92075" algn="l"/>
              </a:tabLst>
            </a:pPr>
            <a:r>
              <a:rPr lang="fr-FR" sz="10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Compte rendu d’analyse/ RETEX</a:t>
            </a:r>
          </a:p>
          <a:p>
            <a:pPr marL="182563" indent="-182563">
              <a:buFont typeface="Webdings" panose="05030102010509060703" pitchFamily="18" charset="2"/>
              <a:buChar char=""/>
              <a:tabLst>
                <a:tab pos="92075" algn="l"/>
              </a:tabLst>
            </a:pPr>
            <a:r>
              <a:rPr lang="fr-FR" sz="10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Compte rendu de CVS/instances participatives</a:t>
            </a:r>
          </a:p>
          <a:p>
            <a:pPr marL="182563" indent="-182563">
              <a:buFont typeface="Webdings" panose="05030102010509060703" pitchFamily="18" charset="2"/>
              <a:buChar char=""/>
              <a:tabLst>
                <a:tab pos="92075" algn="l"/>
              </a:tabLst>
            </a:pPr>
            <a:r>
              <a:rPr lang="fr-FR" sz="10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Bilan de déclaration des EI</a:t>
            </a:r>
          </a:p>
          <a:p>
            <a:pPr marL="182563" indent="-182563">
              <a:buFont typeface="Webdings" panose="05030102010509060703" pitchFamily="18" charset="2"/>
              <a:buChar char=""/>
              <a:tabLst>
                <a:tab pos="92075" algn="l"/>
              </a:tabLst>
            </a:pPr>
            <a:r>
              <a:rPr lang="fr-FR" sz="10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Plan de formation </a:t>
            </a:r>
          </a:p>
          <a:p>
            <a:pPr marL="182563" indent="-182563">
              <a:tabLst>
                <a:tab pos="92075" algn="l"/>
              </a:tabLst>
            </a:pPr>
            <a:endParaRPr lang="fr-FR" sz="900" dirty="0">
              <a:solidFill>
                <a:schemeClr val="tx1"/>
              </a:solidFill>
              <a:latin typeface="Klee One" pitchFamily="2" charset="-128"/>
              <a:ea typeface="Klee One" pitchFamily="2" charset="-128"/>
              <a:cs typeface="Klee One" pitchFamily="2" charset="-128"/>
            </a:endParaRPr>
          </a:p>
          <a:p>
            <a:pPr marL="182563" indent="-182563" algn="ctr">
              <a:tabLst>
                <a:tab pos="92075" algn="l"/>
              </a:tabLst>
            </a:pPr>
            <a:r>
              <a:rPr lang="fr-FR" sz="1200" b="1" cap="small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Entretien avec le CVS/ instance participative</a:t>
            </a:r>
          </a:p>
          <a:p>
            <a:pPr marL="182563" indent="-182563">
              <a:tabLst>
                <a:tab pos="92075" algn="l"/>
              </a:tabLst>
            </a:pPr>
            <a:endParaRPr lang="fr-FR" sz="900" b="1" dirty="0">
              <a:solidFill>
                <a:schemeClr val="tx1"/>
              </a:solidFill>
              <a:latin typeface="Klee One" pitchFamily="2" charset="-128"/>
              <a:ea typeface="Klee One" pitchFamily="2" charset="-128"/>
              <a:cs typeface="Klee One" pitchFamily="2" charset="-128"/>
            </a:endParaRPr>
          </a:p>
          <a:p>
            <a:pPr marL="182563" indent="-182563">
              <a:buFont typeface="Webdings" panose="05030102010509060703" pitchFamily="18" charset="2"/>
              <a:buChar char=""/>
              <a:tabLst>
                <a:tab pos="92075" algn="l"/>
              </a:tabLst>
            </a:pPr>
            <a:r>
              <a:rPr lang="fr-FR" sz="10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Un bilan des évènements indésirables vous est-il systématiquement présenté ? </a:t>
            </a:r>
          </a:p>
          <a:p>
            <a:pPr marL="182563" indent="-182563">
              <a:buFont typeface="Webdings" panose="05030102010509060703" pitchFamily="18" charset="2"/>
              <a:buChar char=""/>
              <a:tabLst>
                <a:tab pos="92075" algn="l"/>
              </a:tabLst>
            </a:pPr>
            <a:r>
              <a:rPr lang="fr-FR" sz="10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Les mesures correctives apportées font-elles l’objet d’une discussion en CVS/instances participatives ? </a:t>
            </a:r>
          </a:p>
        </p:txBody>
      </p:sp>
      <p:pic>
        <p:nvPicPr>
          <p:cNvPr id="3" name="Image 2" descr="Une image contenant conception&#10;&#10;Description générée automatiquement">
            <a:extLst>
              <a:ext uri="{FF2B5EF4-FFF2-40B4-BE49-F238E27FC236}">
                <a16:creationId xmlns:a16="http://schemas.microsoft.com/office/drawing/2014/main" id="{7832D7A7-162D-A534-4A44-ADC26980701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694373">
            <a:off x="9397" y="3512824"/>
            <a:ext cx="355261" cy="355261"/>
          </a:xfrm>
          <a:prstGeom prst="rect">
            <a:avLst/>
          </a:prstGeom>
        </p:spPr>
      </p:pic>
      <p:pic>
        <p:nvPicPr>
          <p:cNvPr id="20" name="Image 19" descr="Une image contenant Graphique, Police, graphisme, logo&#10;&#10;Description générée automatiquement">
            <a:extLst>
              <a:ext uri="{FF2B5EF4-FFF2-40B4-BE49-F238E27FC236}">
                <a16:creationId xmlns:a16="http://schemas.microsoft.com/office/drawing/2014/main" id="{AC532088-0619-FA9E-F432-F5FF715ADAC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134" y="50677"/>
            <a:ext cx="1263822" cy="318090"/>
          </a:xfrm>
          <a:prstGeom prst="rect">
            <a:avLst/>
          </a:prstGeom>
        </p:spPr>
      </p:pic>
      <p:sp>
        <p:nvSpPr>
          <p:cNvPr id="21" name="Rectangle : coins arrondis 20">
            <a:extLst>
              <a:ext uri="{FF2B5EF4-FFF2-40B4-BE49-F238E27FC236}">
                <a16:creationId xmlns:a16="http://schemas.microsoft.com/office/drawing/2014/main" id="{F00B1A42-EFDD-AD57-371E-173FF936A6E6}"/>
              </a:ext>
            </a:extLst>
          </p:cNvPr>
          <p:cNvSpPr/>
          <p:nvPr/>
        </p:nvSpPr>
        <p:spPr>
          <a:xfrm>
            <a:off x="187028" y="39822"/>
            <a:ext cx="1120328" cy="477113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fr-FR" dirty="0">
                <a:ln>
                  <a:solidFill>
                    <a:srgbClr val="0070C0"/>
                  </a:solidFill>
                </a:ln>
                <a:noFill/>
              </a:rPr>
              <a:t>Logo ESMS</a:t>
            </a:r>
          </a:p>
        </p:txBody>
      </p:sp>
      <p:sp>
        <p:nvSpPr>
          <p:cNvPr id="13" name="Rectangle : coins arrondis 12">
            <a:extLst>
              <a:ext uri="{FF2B5EF4-FFF2-40B4-BE49-F238E27FC236}">
                <a16:creationId xmlns:a16="http://schemas.microsoft.com/office/drawing/2014/main" id="{6DA13750-AE71-3523-57ED-73A52F171C2D}"/>
              </a:ext>
            </a:extLst>
          </p:cNvPr>
          <p:cNvSpPr/>
          <p:nvPr/>
        </p:nvSpPr>
        <p:spPr>
          <a:xfrm>
            <a:off x="295355" y="8311911"/>
            <a:ext cx="3471881" cy="1103489"/>
          </a:xfrm>
          <a:prstGeom prst="roundRect">
            <a:avLst>
              <a:gd name="adj" fmla="val 12402"/>
            </a:avLst>
          </a:prstGeom>
          <a:solidFill>
            <a:schemeClr val="accent1">
              <a:lumMod val="20000"/>
              <a:lumOff val="80000"/>
            </a:schemeClr>
          </a:solidFill>
          <a:ln/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lIns="108000" tIns="36000" rIns="108000" bIns="36000" rtlCol="0" anchor="t"/>
          <a:lstStyle/>
          <a:p>
            <a:pPr algn="ctr">
              <a:lnSpc>
                <a:spcPct val="150000"/>
              </a:lnSpc>
            </a:pPr>
            <a:r>
              <a:rPr lang="fr-FR" sz="1200" b="1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TYPES D’ÉVALUATION</a:t>
            </a:r>
          </a:p>
          <a:p>
            <a:r>
              <a:rPr lang="fr-FR" sz="10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Consultation documentaire</a:t>
            </a:r>
          </a:p>
          <a:p>
            <a:r>
              <a:rPr lang="fr-FR" sz="10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Entretien avec la gouvernance</a:t>
            </a:r>
          </a:p>
          <a:p>
            <a:r>
              <a:rPr lang="fr-FR" sz="10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Entretien avec les professionnels</a:t>
            </a:r>
          </a:p>
          <a:p>
            <a:r>
              <a:rPr lang="fr-FR" sz="10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Entretien avec les membres du CVS/instances</a:t>
            </a:r>
            <a:endParaRPr lang="fr-FR" sz="1100" dirty="0">
              <a:solidFill>
                <a:schemeClr val="tx1"/>
              </a:solidFill>
            </a:endParaRPr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09B8D740-B65E-4F27-F48B-F24D74C6DF68}"/>
              </a:ext>
            </a:extLst>
          </p:cNvPr>
          <p:cNvSpPr/>
          <p:nvPr/>
        </p:nvSpPr>
        <p:spPr>
          <a:xfrm>
            <a:off x="3474176" y="4632506"/>
            <a:ext cx="680057" cy="368680"/>
          </a:xfrm>
          <a:prstGeom prst="roundRect">
            <a:avLst/>
          </a:prstGeom>
          <a:blipFill>
            <a:blip r:embed="rId4"/>
            <a:stretch>
              <a:fillRect/>
            </a:stretch>
          </a:blip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" name="ZoneTexte 3">
            <a:extLst>
              <a:ext uri="{FF2B5EF4-FFF2-40B4-BE49-F238E27FC236}">
                <a16:creationId xmlns:a16="http://schemas.microsoft.com/office/drawing/2014/main" id="{D3703D7F-0E47-FF1D-455F-34F124CC850B}"/>
              </a:ext>
            </a:extLst>
          </p:cNvPr>
          <p:cNvSpPr txBox="1"/>
          <p:nvPr/>
        </p:nvSpPr>
        <p:spPr>
          <a:xfrm>
            <a:off x="747192" y="9442828"/>
            <a:ext cx="2385068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sz="900" dirty="0">
                <a:latin typeface="Klee One" pitchFamily="2" charset="-128"/>
                <a:ea typeface="Klee One" pitchFamily="2" charset="-128"/>
                <a:cs typeface="Klee One" pitchFamily="2" charset="-128"/>
              </a:rPr>
              <a:t>Elaboré avec la participation </a:t>
            </a:r>
            <a:r>
              <a:rPr lang="fr-FR" sz="800" dirty="0"/>
              <a:t>: 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CD6CAFBD-DA75-180F-C639-398419AAEB4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83923" y="9469712"/>
            <a:ext cx="3274434" cy="198451"/>
          </a:xfrm>
          <a:prstGeom prst="rect">
            <a:avLst/>
          </a:prstGeom>
        </p:spPr>
      </p:pic>
      <p:grpSp>
        <p:nvGrpSpPr>
          <p:cNvPr id="12" name="Groupe 11">
            <a:extLst>
              <a:ext uri="{FF2B5EF4-FFF2-40B4-BE49-F238E27FC236}">
                <a16:creationId xmlns:a16="http://schemas.microsoft.com/office/drawing/2014/main" id="{4555DB35-1D7D-B6A7-19B2-5DEB5FDF4556}"/>
              </a:ext>
            </a:extLst>
          </p:cNvPr>
          <p:cNvGrpSpPr/>
          <p:nvPr/>
        </p:nvGrpSpPr>
        <p:grpSpPr>
          <a:xfrm>
            <a:off x="5275481" y="1310605"/>
            <a:ext cx="1112967" cy="324000"/>
            <a:chOff x="5446692" y="1600909"/>
            <a:chExt cx="1112967" cy="324000"/>
          </a:xfrm>
        </p:grpSpPr>
        <p:pic>
          <p:nvPicPr>
            <p:cNvPr id="14" name="Image 13" descr="Une image contenant noir, obscurité&#10;&#10;Description générée automatiquement">
              <a:extLst>
                <a:ext uri="{FF2B5EF4-FFF2-40B4-BE49-F238E27FC236}">
                  <a16:creationId xmlns:a16="http://schemas.microsoft.com/office/drawing/2014/main" id="{5F7C5542-F482-EC6C-B53C-6B275DCC47C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46692" y="1600909"/>
              <a:ext cx="324000" cy="32400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AAC95667-0798-7B2D-5DDE-7B2AB54DB880}"/>
                </a:ext>
              </a:extLst>
            </p:cNvPr>
            <p:cNvSpPr txBox="1"/>
            <p:nvPr/>
          </p:nvSpPr>
          <p:spPr>
            <a:xfrm>
              <a:off x="5743685" y="1618272"/>
              <a:ext cx="81597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b="1" dirty="0">
                  <a:latin typeface="Cavolini" panose="03000502040302020204" pitchFamily="66" charset="0"/>
                  <a:cs typeface="Cavolini" panose="03000502040302020204" pitchFamily="66" charset="0"/>
                </a:rPr>
                <a:t>Annuel</a:t>
              </a:r>
              <a:endParaRPr lang="fr-FR" sz="1200" b="1" dirty="0">
                <a:latin typeface="Cavolini" panose="03000502040302020204" pitchFamily="66" charset="0"/>
                <a:cs typeface="Cavolini" panose="03000502040302020204" pitchFamily="66" charset="0"/>
              </a:endParaRPr>
            </a:p>
          </p:txBody>
        </p:sp>
      </p:grpSp>
      <p:grpSp>
        <p:nvGrpSpPr>
          <p:cNvPr id="16" name="Groupe 15">
            <a:extLst>
              <a:ext uri="{FF2B5EF4-FFF2-40B4-BE49-F238E27FC236}">
                <a16:creationId xmlns:a16="http://schemas.microsoft.com/office/drawing/2014/main" id="{F0B8FBDC-93B4-DA51-7953-763ECB599C6B}"/>
              </a:ext>
            </a:extLst>
          </p:cNvPr>
          <p:cNvGrpSpPr/>
          <p:nvPr/>
        </p:nvGrpSpPr>
        <p:grpSpPr>
          <a:xfrm>
            <a:off x="5260656" y="1664528"/>
            <a:ext cx="1135082" cy="324000"/>
            <a:chOff x="5446692" y="2021191"/>
            <a:chExt cx="1135082" cy="324000"/>
          </a:xfrm>
        </p:grpSpPr>
        <p:pic>
          <p:nvPicPr>
            <p:cNvPr id="17" name="Image 16" descr="Une image contenant noir, obscurité&#10;&#10;Description générée automatiquement">
              <a:extLst>
                <a:ext uri="{FF2B5EF4-FFF2-40B4-BE49-F238E27FC236}">
                  <a16:creationId xmlns:a16="http://schemas.microsoft.com/office/drawing/2014/main" id="{49494827-0C79-3042-7DC5-181C3E6603E6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46692" y="2021191"/>
              <a:ext cx="324000" cy="324000"/>
            </a:xfrm>
            <a:prstGeom prst="rect">
              <a:avLst/>
            </a:prstGeom>
          </p:spPr>
        </p:pic>
        <p:sp>
          <p:nvSpPr>
            <p:cNvPr id="18" name="ZoneTexte 17">
              <a:extLst>
                <a:ext uri="{FF2B5EF4-FFF2-40B4-BE49-F238E27FC236}">
                  <a16:creationId xmlns:a16="http://schemas.microsoft.com/office/drawing/2014/main" id="{5AF0AF9A-BAA3-FA32-A797-2E78E11AE848}"/>
                </a:ext>
              </a:extLst>
            </p:cNvPr>
            <p:cNvSpPr txBox="1"/>
            <p:nvPr/>
          </p:nvSpPr>
          <p:spPr>
            <a:xfrm>
              <a:off x="5765800" y="2049503"/>
              <a:ext cx="815974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100" b="1" dirty="0">
                  <a:latin typeface="Cavolini" panose="03000502040302020204" pitchFamily="66" charset="0"/>
                  <a:cs typeface="Cavolini" panose="03000502040302020204" pitchFamily="66" charset="0"/>
                </a:rPr>
                <a:t>30 min</a:t>
              </a:r>
            </a:p>
          </p:txBody>
        </p:sp>
      </p:grpSp>
      <p:grpSp>
        <p:nvGrpSpPr>
          <p:cNvPr id="22" name="Groupe 21">
            <a:extLst>
              <a:ext uri="{FF2B5EF4-FFF2-40B4-BE49-F238E27FC236}">
                <a16:creationId xmlns:a16="http://schemas.microsoft.com/office/drawing/2014/main" id="{9218657C-CB87-8E16-1873-DF00E7606248}"/>
              </a:ext>
            </a:extLst>
          </p:cNvPr>
          <p:cNvGrpSpPr/>
          <p:nvPr/>
        </p:nvGrpSpPr>
        <p:grpSpPr>
          <a:xfrm>
            <a:off x="5275481" y="1976527"/>
            <a:ext cx="1515763" cy="569387"/>
            <a:chOff x="5456537" y="2368000"/>
            <a:chExt cx="1515763" cy="569387"/>
          </a:xfrm>
        </p:grpSpPr>
        <p:pic>
          <p:nvPicPr>
            <p:cNvPr id="23" name="Image 22" descr="Une image contenant noir, obscurité&#10;&#10;Description générée automatiquement">
              <a:extLst>
                <a:ext uri="{FF2B5EF4-FFF2-40B4-BE49-F238E27FC236}">
                  <a16:creationId xmlns:a16="http://schemas.microsoft.com/office/drawing/2014/main" id="{226BD798-57D0-9C71-CC65-5CD001BBF5FE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56537" y="2436643"/>
              <a:ext cx="288000" cy="306637"/>
            </a:xfrm>
            <a:prstGeom prst="rect">
              <a:avLst/>
            </a:prstGeom>
          </p:spPr>
        </p:pic>
        <p:sp>
          <p:nvSpPr>
            <p:cNvPr id="24" name="ZoneTexte 23">
              <a:extLst>
                <a:ext uri="{FF2B5EF4-FFF2-40B4-BE49-F238E27FC236}">
                  <a16:creationId xmlns:a16="http://schemas.microsoft.com/office/drawing/2014/main" id="{C651FF78-DA56-F6BA-C2E2-C56119A69540}"/>
                </a:ext>
              </a:extLst>
            </p:cNvPr>
            <p:cNvSpPr txBox="1"/>
            <p:nvPr/>
          </p:nvSpPr>
          <p:spPr>
            <a:xfrm>
              <a:off x="5753786" y="2368000"/>
              <a:ext cx="1218514" cy="5693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1000" b="1" dirty="0">
                  <a:latin typeface="Cavolini" panose="03000502040302020204" pitchFamily="66" charset="0"/>
                  <a:cs typeface="Cavolini" panose="03000502040302020204" pitchFamily="66" charset="0"/>
                </a:rPr>
                <a:t>5 dossiers et observation</a:t>
              </a:r>
            </a:p>
            <a:p>
              <a:endParaRPr lang="fr-FR" sz="1100" b="1" dirty="0">
                <a:latin typeface="Cavolini" panose="03000502040302020204" pitchFamily="66" charset="0"/>
                <a:cs typeface="Cavolini" panose="03000502040302020204" pitchFamily="66" charset="0"/>
              </a:endParaRPr>
            </a:p>
          </p:txBody>
        </p:sp>
      </p:grpSp>
      <p:pic>
        <p:nvPicPr>
          <p:cNvPr id="25" name="Image 24" descr="Une image contenant trombone, conception, fournitures de bureau, typographie&#10;&#10;Description générée automatiquement avec une confiance moyenne">
            <a:extLst>
              <a:ext uri="{FF2B5EF4-FFF2-40B4-BE49-F238E27FC236}">
                <a16:creationId xmlns:a16="http://schemas.microsoft.com/office/drawing/2014/main" id="{16B6D923-3FC4-9C1D-92EB-4F2CDD229D4D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3153" y="1333756"/>
            <a:ext cx="316230" cy="316230"/>
          </a:xfrm>
          <a:prstGeom prst="rect">
            <a:avLst/>
          </a:prstGeom>
        </p:spPr>
      </p:pic>
      <p:sp>
        <p:nvSpPr>
          <p:cNvPr id="26" name="Rectangle : coins arrondis 25">
            <a:extLst>
              <a:ext uri="{FF2B5EF4-FFF2-40B4-BE49-F238E27FC236}">
                <a16:creationId xmlns:a16="http://schemas.microsoft.com/office/drawing/2014/main" id="{481E9911-D114-C5BF-2B78-40E28B65C000}"/>
              </a:ext>
            </a:extLst>
          </p:cNvPr>
          <p:cNvSpPr/>
          <p:nvPr/>
        </p:nvSpPr>
        <p:spPr>
          <a:xfrm>
            <a:off x="290427" y="6369063"/>
            <a:ext cx="3481739" cy="1888537"/>
          </a:xfrm>
          <a:prstGeom prst="roundRect">
            <a:avLst>
              <a:gd name="adj" fmla="val 6371"/>
            </a:avLst>
          </a:prstGeom>
          <a:solidFill>
            <a:srgbClr val="C1FFC1">
              <a:alpha val="15000"/>
            </a:srgbClr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08000" tIns="36000" rIns="108000" bIns="36000" rtlCol="0" anchor="t"/>
          <a:lstStyle/>
          <a:p>
            <a:pPr marL="182563" indent="-182563" algn="ctr">
              <a:lnSpc>
                <a:spcPct val="150000"/>
              </a:lnSpc>
              <a:spcBef>
                <a:spcPts val="600"/>
              </a:spcBef>
              <a:tabLst>
                <a:tab pos="92075" algn="l"/>
              </a:tabLst>
            </a:pPr>
            <a:r>
              <a:rPr lang="fr-FR" sz="1200" b="1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LES ELEMENTS D’EVALUATION</a:t>
            </a:r>
          </a:p>
          <a:p>
            <a:pPr>
              <a:tabLst>
                <a:tab pos="182563" algn="l"/>
              </a:tabLst>
            </a:pPr>
            <a:r>
              <a:rPr lang="fr-FR" sz="9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L’ESSMS organise le recueil des évènements indésirables</a:t>
            </a:r>
          </a:p>
          <a:p>
            <a:pPr>
              <a:tabLst>
                <a:tab pos="182563" algn="l"/>
              </a:tabLst>
            </a:pPr>
            <a:r>
              <a:rPr lang="fr-FR" sz="9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L’ESSMS organise le traitement des évènements indésirables</a:t>
            </a:r>
          </a:p>
          <a:p>
            <a:pPr>
              <a:tabLst>
                <a:tab pos="182563" algn="l"/>
              </a:tabLst>
            </a:pPr>
            <a:r>
              <a:rPr lang="fr-FR" sz="9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L’ESSMS communique sur les   évènements indésirables et leur traitement auprès des parties prenantes.</a:t>
            </a:r>
          </a:p>
          <a:p>
            <a:pPr>
              <a:tabLst>
                <a:tab pos="182563" algn="l"/>
              </a:tabLst>
            </a:pPr>
            <a:r>
              <a:rPr lang="fr-FR" sz="9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L’ESSMS signale les évènements indésirables graves aux autorités.</a:t>
            </a:r>
          </a:p>
          <a:p>
            <a:pPr>
              <a:tabLst>
                <a:tab pos="182563" algn="l"/>
              </a:tabLst>
            </a:pPr>
            <a:r>
              <a:rPr lang="fr-FR" sz="9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Les professionnels déclarent les évènements indésirables</a:t>
            </a:r>
          </a:p>
          <a:p>
            <a:pPr>
              <a:tabLst>
                <a:tab pos="182563" algn="l"/>
              </a:tabLst>
            </a:pPr>
            <a:r>
              <a:rPr lang="fr-FR" sz="9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Les professionnels les analysent en équipe.</a:t>
            </a:r>
          </a:p>
          <a:p>
            <a:pPr>
              <a:tabLst>
                <a:tab pos="182563" algn="l"/>
              </a:tabLst>
            </a:pPr>
            <a:r>
              <a:rPr lang="fr-FR" sz="9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Les professionnels mettent en place des actions correctives.</a:t>
            </a:r>
          </a:p>
          <a:p>
            <a:pPr marL="182563" indent="-182563">
              <a:tabLst>
                <a:tab pos="92075" algn="l"/>
              </a:tabLst>
            </a:pPr>
            <a:endParaRPr lang="fr-FR" sz="900" dirty="0">
              <a:solidFill>
                <a:schemeClr val="tx1"/>
              </a:solidFill>
              <a:latin typeface="Klee One" pitchFamily="2" charset="-128"/>
              <a:ea typeface="Klee One" pitchFamily="2" charset="-128"/>
              <a:cs typeface="Klee One" pitchFamily="2" charset="-128"/>
            </a:endParaRPr>
          </a:p>
        </p:txBody>
      </p:sp>
      <p:pic>
        <p:nvPicPr>
          <p:cNvPr id="2" name="Image 1" descr="Une image contenant trombone, conception, fournitures de bureau, typographie&#10;&#10;Description générée automatiquement avec une confiance moyenne">
            <a:extLst>
              <a:ext uri="{FF2B5EF4-FFF2-40B4-BE49-F238E27FC236}">
                <a16:creationId xmlns:a16="http://schemas.microsoft.com/office/drawing/2014/main" id="{35CE33DE-64B8-72D7-49A1-669B3E12B62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831576">
            <a:off x="228680" y="4688140"/>
            <a:ext cx="316230" cy="3162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6867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 : coins arrondis 8">
            <a:extLst>
              <a:ext uri="{FF2B5EF4-FFF2-40B4-BE49-F238E27FC236}">
                <a16:creationId xmlns:a16="http://schemas.microsoft.com/office/drawing/2014/main" id="{BD4FE849-DAEA-963A-4288-1420B61F6E3A}"/>
              </a:ext>
            </a:extLst>
          </p:cNvPr>
          <p:cNvSpPr/>
          <p:nvPr/>
        </p:nvSpPr>
        <p:spPr>
          <a:xfrm>
            <a:off x="389591" y="1294084"/>
            <a:ext cx="6120936" cy="1678722"/>
          </a:xfrm>
          <a:prstGeom prst="roundRect">
            <a:avLst>
              <a:gd name="adj" fmla="val 12743"/>
            </a:avLst>
          </a:prstGeom>
          <a:solidFill>
            <a:srgbClr val="FFCCCC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2" rtlCol="0" anchor="ctr"/>
          <a:lstStyle/>
          <a:p>
            <a:r>
              <a:rPr lang="fr-FR" sz="900" b="1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Déclaration des EI :</a:t>
            </a:r>
          </a:p>
          <a:p>
            <a:r>
              <a:rPr lang="fr-FR" sz="9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Etude de 4 déclarations d’EI :</a:t>
            </a:r>
          </a:p>
          <a:p>
            <a:endParaRPr lang="fr-FR" sz="900" dirty="0">
              <a:solidFill>
                <a:schemeClr val="tx1"/>
              </a:solidFill>
              <a:latin typeface="Klee One" pitchFamily="2" charset="-128"/>
              <a:ea typeface="Klee One" pitchFamily="2" charset="-128"/>
              <a:cs typeface="Klee One" pitchFamily="2" charset="-128"/>
            </a:endParaRPr>
          </a:p>
          <a:p>
            <a:pPr marL="182563" indent="-182563"/>
            <a:r>
              <a:rPr lang="fr-FR" sz="9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Q1 Qualité de la déclaration (répond à la définition,  éléments factuels, actions immédiates)</a:t>
            </a:r>
          </a:p>
          <a:p>
            <a:pPr marL="182563" indent="-182563"/>
            <a:r>
              <a:rPr lang="fr-FR" sz="9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Q2 Analyse de l’évènement : identification des causes </a:t>
            </a:r>
          </a:p>
          <a:p>
            <a:pPr marL="182563" indent="-182563"/>
            <a:r>
              <a:rPr lang="fr-FR" sz="9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Q3 Proposition d’actions d’amélioration, suivi des actions / clôture </a:t>
            </a:r>
          </a:p>
          <a:p>
            <a:r>
              <a:rPr lang="fr-FR" sz="9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Q4 Retour au déclarant</a:t>
            </a:r>
          </a:p>
          <a:p>
            <a:endParaRPr lang="fr-FR" sz="900" dirty="0">
              <a:solidFill>
                <a:schemeClr val="tx1"/>
              </a:solidFill>
              <a:latin typeface="Klee One" pitchFamily="2" charset="-128"/>
              <a:ea typeface="Klee One" pitchFamily="2" charset="-128"/>
              <a:cs typeface="Klee One" pitchFamily="2" charset="-128"/>
            </a:endParaRPr>
          </a:p>
        </p:txBody>
      </p:sp>
      <p:pic>
        <p:nvPicPr>
          <p:cNvPr id="3" name="Image 2" descr="Une image contenant Graphique, Police, graphisme, logo&#10;&#10;Description générée automatiquement">
            <a:extLst>
              <a:ext uri="{FF2B5EF4-FFF2-40B4-BE49-F238E27FC236}">
                <a16:creationId xmlns:a16="http://schemas.microsoft.com/office/drawing/2014/main" id="{3B3DE70B-38CF-3F8F-A98E-6161EC0C0E1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2134" y="50677"/>
            <a:ext cx="1263822" cy="318090"/>
          </a:xfrm>
          <a:prstGeom prst="rect">
            <a:avLst/>
          </a:prstGeom>
        </p:spPr>
      </p:pic>
      <p:sp>
        <p:nvSpPr>
          <p:cNvPr id="4" name="Rectangle : coins arrondis 3">
            <a:extLst>
              <a:ext uri="{FF2B5EF4-FFF2-40B4-BE49-F238E27FC236}">
                <a16:creationId xmlns:a16="http://schemas.microsoft.com/office/drawing/2014/main" id="{87CB6D62-87BB-2F52-5A8E-5CA6E1E7208F}"/>
              </a:ext>
            </a:extLst>
          </p:cNvPr>
          <p:cNvSpPr/>
          <p:nvPr/>
        </p:nvSpPr>
        <p:spPr>
          <a:xfrm>
            <a:off x="187028" y="39822"/>
            <a:ext cx="1120328" cy="477113"/>
          </a:xfrm>
          <a:prstGeom prst="round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accent1"/>
          </a:fontRef>
        </p:style>
        <p:txBody>
          <a:bodyPr rtlCol="0" anchor="ctr"/>
          <a:lstStyle/>
          <a:p>
            <a:pPr algn="ctr"/>
            <a:r>
              <a:rPr lang="fr-FR" dirty="0">
                <a:ln>
                  <a:solidFill>
                    <a:srgbClr val="0070C0"/>
                  </a:solidFill>
                </a:ln>
                <a:noFill/>
              </a:rPr>
              <a:t>Logo ESMS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5EA8109F-93E0-B0D0-0361-184AB4029D37}"/>
              </a:ext>
            </a:extLst>
          </p:cNvPr>
          <p:cNvSpPr txBox="1"/>
          <p:nvPr/>
        </p:nvSpPr>
        <p:spPr>
          <a:xfrm>
            <a:off x="276223" y="374740"/>
            <a:ext cx="6581778" cy="59247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fr-FR" sz="1050" b="1" dirty="0">
                <a:solidFill>
                  <a:schemeClr val="tx1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Audit Système</a:t>
            </a:r>
          </a:p>
          <a:p>
            <a:pPr algn="ctr"/>
            <a:r>
              <a:rPr lang="fr-FR" sz="1100" b="1" dirty="0">
                <a:solidFill>
                  <a:srgbClr val="0070C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Critères impératifs </a:t>
            </a:r>
          </a:p>
          <a:p>
            <a:pPr algn="ctr"/>
            <a:r>
              <a:rPr lang="fr-FR" sz="1100" b="1" dirty="0">
                <a:solidFill>
                  <a:srgbClr val="0070C0"/>
                </a:solidFill>
                <a:latin typeface="Cavolini" panose="03000502040302020204" pitchFamily="66" charset="0"/>
                <a:cs typeface="Cavolini" panose="03000502040302020204" pitchFamily="66" charset="0"/>
              </a:rPr>
              <a:t>3-13 :  L'ESSMS assure le recueil et le traitement des évènements indésirables (EI).</a:t>
            </a:r>
          </a:p>
        </p:txBody>
      </p:sp>
      <p:sp>
        <p:nvSpPr>
          <p:cNvPr id="16" name="Rectangle : coins arrondis 15">
            <a:extLst>
              <a:ext uri="{FF2B5EF4-FFF2-40B4-BE49-F238E27FC236}">
                <a16:creationId xmlns:a16="http://schemas.microsoft.com/office/drawing/2014/main" id="{2475F62C-25AE-4461-F912-93517E94D4DD}"/>
              </a:ext>
            </a:extLst>
          </p:cNvPr>
          <p:cNvSpPr/>
          <p:nvPr/>
        </p:nvSpPr>
        <p:spPr>
          <a:xfrm>
            <a:off x="421412" y="4695818"/>
            <a:ext cx="6101290" cy="1519528"/>
          </a:xfrm>
          <a:prstGeom prst="roundRect">
            <a:avLst>
              <a:gd name="adj" fmla="val 14323"/>
            </a:avLst>
          </a:prstGeom>
          <a:solidFill>
            <a:srgbClr val="FFCCCC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050" b="1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Signalement d’un EIGS ou d’un dysfonctionnement grave aux autorités de tutelles :</a:t>
            </a:r>
          </a:p>
          <a:p>
            <a:r>
              <a:rPr lang="fr-FR" sz="9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Si possible étude d’un signalement fait par la structure, sinon dispositions prévues dans la procédure</a:t>
            </a:r>
          </a:p>
          <a:p>
            <a:r>
              <a:rPr lang="fr-FR" sz="105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 </a:t>
            </a:r>
          </a:p>
          <a:p>
            <a:r>
              <a:rPr lang="fr-FR" sz="600" i="1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Noter 4 si réalisé et 0 non réalisé</a:t>
            </a:r>
          </a:p>
          <a:p>
            <a:r>
              <a:rPr lang="fr-FR" sz="9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Q1 Les modalités de signalement sont connues : quoi signaler, quand et comment</a:t>
            </a:r>
          </a:p>
          <a:p>
            <a:r>
              <a:rPr lang="fr-FR" sz="9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Q2 L’information à la personne et ou ses proches est réalisée</a:t>
            </a:r>
          </a:p>
          <a:p>
            <a:r>
              <a:rPr lang="fr-FR" sz="9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Q3 Les modalités d’analyse sont connues : professionnels participants à l’analyse </a:t>
            </a:r>
          </a:p>
          <a:p>
            <a:r>
              <a:rPr lang="fr-FR" sz="9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(personne impliquée, pluridisciplinarité), chronologie, méthode d’analyse systémique</a:t>
            </a:r>
          </a:p>
          <a:p>
            <a:pPr marL="182563" indent="-182563"/>
            <a:r>
              <a:rPr lang="fr-FR" sz="9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Q4 Un plan d’action d’amélioration existe et suivi des actions en place </a:t>
            </a:r>
          </a:p>
          <a:p>
            <a:pPr marL="182563" indent="-182563"/>
            <a:endParaRPr lang="fr-FR" sz="900" dirty="0">
              <a:solidFill>
                <a:schemeClr val="tx1"/>
              </a:solidFill>
              <a:latin typeface="Klee One" pitchFamily="2" charset="-128"/>
              <a:ea typeface="Klee One" pitchFamily="2" charset="-128"/>
              <a:cs typeface="Klee One" pitchFamily="2" charset="-128"/>
            </a:endParaRPr>
          </a:p>
        </p:txBody>
      </p:sp>
      <p:sp>
        <p:nvSpPr>
          <p:cNvPr id="17" name="Rectangle : coins arrondis 16">
            <a:extLst>
              <a:ext uri="{FF2B5EF4-FFF2-40B4-BE49-F238E27FC236}">
                <a16:creationId xmlns:a16="http://schemas.microsoft.com/office/drawing/2014/main" id="{9A211F60-A04E-EBED-3033-3BF6714D3B74}"/>
              </a:ext>
            </a:extLst>
          </p:cNvPr>
          <p:cNvSpPr/>
          <p:nvPr/>
        </p:nvSpPr>
        <p:spPr>
          <a:xfrm>
            <a:off x="421412" y="3063758"/>
            <a:ext cx="6089118" cy="1570600"/>
          </a:xfrm>
          <a:prstGeom prst="roundRect">
            <a:avLst>
              <a:gd name="adj" fmla="val 12367"/>
            </a:avLst>
          </a:prstGeom>
          <a:solidFill>
            <a:srgbClr val="FFCCCC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numCol="1" rtlCol="0" anchor="ctr"/>
          <a:lstStyle/>
          <a:p>
            <a:r>
              <a:rPr lang="fr-FR" sz="1050" b="1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Les professionnels : </a:t>
            </a:r>
          </a:p>
          <a:p>
            <a:r>
              <a:rPr lang="fr-FR" sz="9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Interviewer 4 professionnels</a:t>
            </a:r>
          </a:p>
          <a:p>
            <a:endParaRPr lang="fr-FR" sz="900" dirty="0">
              <a:solidFill>
                <a:schemeClr val="tx1"/>
              </a:solidFill>
              <a:latin typeface="Klee One" pitchFamily="2" charset="-128"/>
              <a:ea typeface="Klee One" pitchFamily="2" charset="-128"/>
              <a:cs typeface="Klee One" pitchFamily="2" charset="-128"/>
            </a:endParaRPr>
          </a:p>
          <a:p>
            <a:pPr>
              <a:spcBef>
                <a:spcPts val="200"/>
              </a:spcBef>
            </a:pPr>
            <a:r>
              <a:rPr lang="fr-FR" sz="105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Q1 :</a:t>
            </a:r>
            <a:r>
              <a:rPr lang="fr-FR" sz="105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Avez-vous été sensibilisés à la déclaration des EI </a:t>
            </a:r>
          </a:p>
          <a:p>
            <a:pPr>
              <a:spcBef>
                <a:spcPts val="200"/>
              </a:spcBef>
            </a:pPr>
            <a:r>
              <a:rPr lang="fr-FR" sz="105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Q2: Connaissez Vous les modalités de déclaration</a:t>
            </a:r>
          </a:p>
          <a:p>
            <a:pPr>
              <a:spcBef>
                <a:spcPts val="200"/>
              </a:spcBef>
            </a:pPr>
            <a:r>
              <a:rPr lang="fr-FR" sz="105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Q3 Avez-vous</a:t>
            </a:r>
            <a:r>
              <a:rPr lang="fr-FR" sz="105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 déjà déclaré un EI </a:t>
            </a:r>
          </a:p>
          <a:p>
            <a:pPr>
              <a:spcBef>
                <a:spcPts val="200"/>
              </a:spcBef>
            </a:pPr>
            <a:r>
              <a:rPr lang="fr-FR" sz="105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Q4 Avez-vous reçu des retours d’expérience </a:t>
            </a:r>
          </a:p>
          <a:p>
            <a:pPr>
              <a:spcBef>
                <a:spcPts val="200"/>
              </a:spcBef>
            </a:pPr>
            <a:r>
              <a:rPr lang="fr-FR" sz="105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suite à des déclarations d’EI ou d’EIGS </a:t>
            </a:r>
          </a:p>
        </p:txBody>
      </p:sp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7E8A4F27-C61E-8BF2-39A6-4DF5DDCFF507}"/>
              </a:ext>
            </a:extLst>
          </p:cNvPr>
          <p:cNvSpPr/>
          <p:nvPr/>
        </p:nvSpPr>
        <p:spPr>
          <a:xfrm>
            <a:off x="433586" y="6265616"/>
            <a:ext cx="6089116" cy="1038234"/>
          </a:xfrm>
          <a:prstGeom prst="roundRect">
            <a:avLst>
              <a:gd name="adj" fmla="val 15400"/>
            </a:avLst>
          </a:prstGeom>
          <a:solidFill>
            <a:srgbClr val="FFCCCC">
              <a:alpha val="20000"/>
            </a:srgb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r-FR" sz="1050" b="1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Bilan des EI / EIGS</a:t>
            </a:r>
          </a:p>
          <a:p>
            <a:endParaRPr lang="fr-FR" sz="700" i="1" dirty="0">
              <a:solidFill>
                <a:schemeClr val="tx1"/>
              </a:solidFill>
              <a:latin typeface="Klee One" pitchFamily="2" charset="-128"/>
              <a:ea typeface="Klee One" pitchFamily="2" charset="-128"/>
              <a:cs typeface="Klee One" pitchFamily="2" charset="-128"/>
            </a:endParaRPr>
          </a:p>
          <a:p>
            <a:r>
              <a:rPr lang="fr-FR" sz="600" i="1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Noter 4 si réalisé et 0 non réalisé</a:t>
            </a:r>
            <a:endParaRPr lang="fr-FR" sz="600" b="1" dirty="0">
              <a:solidFill>
                <a:schemeClr val="tx1"/>
              </a:solidFill>
              <a:latin typeface="Klee One" pitchFamily="2" charset="-128"/>
              <a:ea typeface="Klee One" pitchFamily="2" charset="-128"/>
              <a:cs typeface="Klee One" pitchFamily="2" charset="-128"/>
            </a:endParaRPr>
          </a:p>
          <a:p>
            <a:r>
              <a:rPr lang="fr-FR" sz="9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Q1 </a:t>
            </a:r>
            <a:r>
              <a:rPr lang="fr-FR" sz="9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Un bilan annuel existe </a:t>
            </a:r>
          </a:p>
          <a:p>
            <a:r>
              <a:rPr lang="fr-FR" sz="9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Q2 </a:t>
            </a:r>
            <a:r>
              <a:rPr lang="fr-FR" sz="9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Le bilan intègre une analyse et des actions dans le plan d’actions qualité</a:t>
            </a:r>
          </a:p>
          <a:p>
            <a:r>
              <a:rPr lang="fr-FR" sz="9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Q3</a:t>
            </a:r>
            <a:r>
              <a:rPr lang="fr-FR" sz="9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 Le bilan est présenté aux équipes </a:t>
            </a:r>
          </a:p>
          <a:p>
            <a:r>
              <a:rPr lang="fr-FR" sz="9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Q4 </a:t>
            </a:r>
            <a:r>
              <a:rPr lang="fr-FR" sz="900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Le bilan est présenté au CVS / instance représentative</a:t>
            </a: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95572427-577C-E37B-F918-1DDDEAF36B90}"/>
              </a:ext>
            </a:extLst>
          </p:cNvPr>
          <p:cNvSpPr/>
          <p:nvPr/>
        </p:nvSpPr>
        <p:spPr>
          <a:xfrm>
            <a:off x="462596" y="7456950"/>
            <a:ext cx="2264747" cy="1161583"/>
          </a:xfrm>
          <a:prstGeom prst="roundRect">
            <a:avLst>
              <a:gd name="adj" fmla="val 15400"/>
            </a:avLst>
          </a:prstGeom>
          <a:solidFill>
            <a:schemeClr val="accent1">
              <a:lumMod val="20000"/>
              <a:lumOff val="80000"/>
              <a:alpha val="2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fr-FR" sz="900" b="1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Déclaration		 __/16 pts</a:t>
            </a:r>
          </a:p>
          <a:p>
            <a:pPr>
              <a:lnSpc>
                <a:spcPct val="150000"/>
              </a:lnSpc>
            </a:pPr>
            <a:r>
              <a:rPr lang="fr-FR" sz="900" b="1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Les professionnels	 __/16 pts</a:t>
            </a:r>
          </a:p>
          <a:p>
            <a:pPr>
              <a:lnSpc>
                <a:spcPct val="150000"/>
              </a:lnSpc>
            </a:pPr>
            <a:r>
              <a:rPr lang="fr-FR" sz="900" b="1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Signalement		 __/16 pts</a:t>
            </a:r>
          </a:p>
          <a:p>
            <a:pPr>
              <a:lnSpc>
                <a:spcPct val="150000"/>
              </a:lnSpc>
            </a:pPr>
            <a:r>
              <a:rPr lang="fr-FR" sz="900" b="1" dirty="0">
                <a:solidFill>
                  <a:schemeClr val="tx1"/>
                </a:solidFill>
                <a:latin typeface="Klee One" pitchFamily="2" charset="-128"/>
                <a:ea typeface="Klee One" pitchFamily="2" charset="-128"/>
                <a:cs typeface="Klee One" pitchFamily="2" charset="-128"/>
              </a:rPr>
              <a:t>Bilan des EI / EIGS	 __/16 pts</a:t>
            </a:r>
          </a:p>
          <a:p>
            <a:pPr>
              <a:lnSpc>
                <a:spcPct val="150000"/>
              </a:lnSpc>
            </a:pPr>
            <a:endParaRPr lang="fr-FR" sz="900" dirty="0">
              <a:solidFill>
                <a:schemeClr val="tx1"/>
              </a:solidFill>
              <a:latin typeface="Klee One" pitchFamily="2" charset="-128"/>
              <a:ea typeface="Klee One" pitchFamily="2" charset="-128"/>
              <a:cs typeface="Klee One" pitchFamily="2" charset="-128"/>
            </a:endParaRPr>
          </a:p>
        </p:txBody>
      </p:sp>
      <p:sp>
        <p:nvSpPr>
          <p:cNvPr id="11" name="Rectangle : coins arrondis 10">
            <a:extLst>
              <a:ext uri="{FF2B5EF4-FFF2-40B4-BE49-F238E27FC236}">
                <a16:creationId xmlns:a16="http://schemas.microsoft.com/office/drawing/2014/main" id="{062C5520-7772-6BE5-B657-E3B6F67A0514}"/>
              </a:ext>
            </a:extLst>
          </p:cNvPr>
          <p:cNvSpPr/>
          <p:nvPr/>
        </p:nvSpPr>
        <p:spPr>
          <a:xfrm>
            <a:off x="2985476" y="7416109"/>
            <a:ext cx="3525051" cy="2024876"/>
          </a:xfrm>
          <a:prstGeom prst="roundRect">
            <a:avLst>
              <a:gd name="adj" fmla="val 7998"/>
            </a:avLst>
          </a:prstGeom>
          <a:solidFill>
            <a:schemeClr val="bg1">
              <a:lumMod val="95000"/>
              <a:alpha val="20000"/>
            </a:schemeClr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fr-FR" sz="1050" dirty="0">
              <a:solidFill>
                <a:schemeClr val="tx1"/>
              </a:solidFill>
              <a:latin typeface="Klee One" pitchFamily="2" charset="-128"/>
              <a:ea typeface="Klee One" pitchFamily="2" charset="-128"/>
              <a:cs typeface="Klee One" pitchFamily="2" charset="-128"/>
            </a:endParaRPr>
          </a:p>
        </p:txBody>
      </p:sp>
      <p:grpSp>
        <p:nvGrpSpPr>
          <p:cNvPr id="6" name="Groupe 5">
            <a:extLst>
              <a:ext uri="{FF2B5EF4-FFF2-40B4-BE49-F238E27FC236}">
                <a16:creationId xmlns:a16="http://schemas.microsoft.com/office/drawing/2014/main" id="{BD7B979D-7E88-B1B8-2C9D-1E83312D4FC9}"/>
              </a:ext>
            </a:extLst>
          </p:cNvPr>
          <p:cNvGrpSpPr/>
          <p:nvPr/>
        </p:nvGrpSpPr>
        <p:grpSpPr>
          <a:xfrm>
            <a:off x="537612" y="8646278"/>
            <a:ext cx="1578208" cy="864485"/>
            <a:chOff x="276223" y="6250300"/>
            <a:chExt cx="1532123" cy="752886"/>
          </a:xfrm>
        </p:grpSpPr>
        <p:pic>
          <p:nvPicPr>
            <p:cNvPr id="12" name="Image 11" descr="Une image contenant noir, obscurité&#10;&#10;Description générée automatiquement">
              <a:extLst>
                <a:ext uri="{FF2B5EF4-FFF2-40B4-BE49-F238E27FC236}">
                  <a16:creationId xmlns:a16="http://schemas.microsoft.com/office/drawing/2014/main" id="{E607053A-4221-ADBC-2B8E-7AB9EB8AADA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223" y="6250300"/>
              <a:ext cx="341000" cy="341000"/>
            </a:xfrm>
            <a:prstGeom prst="rect">
              <a:avLst/>
            </a:prstGeom>
          </p:spPr>
        </p:pic>
        <p:sp>
          <p:nvSpPr>
            <p:cNvPr id="13" name="ZoneTexte 12">
              <a:extLst>
                <a:ext uri="{FF2B5EF4-FFF2-40B4-BE49-F238E27FC236}">
                  <a16:creationId xmlns:a16="http://schemas.microsoft.com/office/drawing/2014/main" id="{2EB20B55-FD60-B14F-1B64-1E3DA71D269B}"/>
                </a:ext>
              </a:extLst>
            </p:cNvPr>
            <p:cNvSpPr txBox="1"/>
            <p:nvPr/>
          </p:nvSpPr>
          <p:spPr>
            <a:xfrm>
              <a:off x="612185" y="6282300"/>
              <a:ext cx="1196161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>
                  <a:latin typeface="Klee One" pitchFamily="2" charset="-128"/>
                  <a:ea typeface="Klee One" pitchFamily="2" charset="-128"/>
                  <a:cs typeface="Klee One" pitchFamily="2" charset="-128"/>
                </a:rPr>
                <a:t>Le __ / __ / __</a:t>
              </a:r>
            </a:p>
          </p:txBody>
        </p:sp>
        <p:pic>
          <p:nvPicPr>
            <p:cNvPr id="14" name="Image 13" descr="Une image contenant noir, obscurité&#10;&#10;Description générée automatiquement">
              <a:extLst>
                <a:ext uri="{FF2B5EF4-FFF2-40B4-BE49-F238E27FC236}">
                  <a16:creationId xmlns:a16="http://schemas.microsoft.com/office/drawing/2014/main" id="{7DD449D8-D5D4-730D-4E9B-EBDD071E7425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223" y="6661186"/>
              <a:ext cx="342000" cy="342000"/>
            </a:xfrm>
            <a:prstGeom prst="rect">
              <a:avLst/>
            </a:prstGeom>
          </p:spPr>
        </p:pic>
        <p:sp>
          <p:nvSpPr>
            <p:cNvPr id="15" name="ZoneTexte 14">
              <a:extLst>
                <a:ext uri="{FF2B5EF4-FFF2-40B4-BE49-F238E27FC236}">
                  <a16:creationId xmlns:a16="http://schemas.microsoft.com/office/drawing/2014/main" id="{957FEBD7-D13D-BC93-308C-58BD0A15C456}"/>
                </a:ext>
              </a:extLst>
            </p:cNvPr>
            <p:cNvSpPr txBox="1"/>
            <p:nvPr/>
          </p:nvSpPr>
          <p:spPr>
            <a:xfrm>
              <a:off x="612185" y="6693789"/>
              <a:ext cx="1178528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fr-FR" sz="1200" dirty="0">
                  <a:latin typeface="Klee One" pitchFamily="2" charset="-128"/>
                  <a:ea typeface="Klee One" pitchFamily="2" charset="-128"/>
                  <a:cs typeface="Klee One" pitchFamily="2" charset="-128"/>
                </a:rPr>
                <a:t>Par _________</a:t>
              </a:r>
            </a:p>
          </p:txBody>
        </p:sp>
      </p:grpSp>
      <p:sp>
        <p:nvSpPr>
          <p:cNvPr id="20" name="Rectangle 19">
            <a:extLst>
              <a:ext uri="{FF2B5EF4-FFF2-40B4-BE49-F238E27FC236}">
                <a16:creationId xmlns:a16="http://schemas.microsoft.com/office/drawing/2014/main" id="{E4BBB883-C859-49AC-D102-11B781F13042}"/>
              </a:ext>
            </a:extLst>
          </p:cNvPr>
          <p:cNvSpPr/>
          <p:nvPr/>
        </p:nvSpPr>
        <p:spPr>
          <a:xfrm>
            <a:off x="396682" y="939813"/>
            <a:ext cx="1821348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r"/>
            <a:r>
              <a:rPr lang="fr-FR" sz="3600" b="1" cap="none" spc="0" dirty="0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effectLst/>
                <a:latin typeface="Cavolini" panose="03000502040302020204" pitchFamily="66" charset="0"/>
                <a:cs typeface="Cavolini" panose="03000502040302020204" pitchFamily="66" charset="0"/>
              </a:rPr>
              <a:t>QUIZZ</a:t>
            </a:r>
            <a:endParaRPr lang="fr-FR" sz="4400" b="1" cap="none" spc="0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effectLst/>
              <a:latin typeface="Cavolini" panose="03000502040302020204" pitchFamily="66" charset="0"/>
              <a:cs typeface="Cavolini" panose="03000502040302020204" pitchFamily="66" charset="0"/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9CE71699-A307-4175-CC2B-46CD0D79408E}"/>
              </a:ext>
            </a:extLst>
          </p:cNvPr>
          <p:cNvSpPr txBox="1"/>
          <p:nvPr/>
        </p:nvSpPr>
        <p:spPr>
          <a:xfrm>
            <a:off x="3913632" y="1704938"/>
            <a:ext cx="55644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EI 1</a:t>
            </a:r>
          </a:p>
          <a:p>
            <a:pPr algn="ctr"/>
            <a:endParaRPr lang="fr-FR" sz="600" dirty="0">
              <a:latin typeface="Klee One" pitchFamily="2" charset="-128"/>
              <a:ea typeface="Klee One" pitchFamily="2" charset="-128"/>
              <a:cs typeface="Klee One" pitchFamily="2" charset="-128"/>
              <a:sym typeface="Webdings" panose="05030102010509060703" pitchFamily="18" charset="2"/>
            </a:endParaRPr>
          </a:p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</a:t>
            </a:r>
          </a:p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</a:t>
            </a:r>
          </a:p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</a:t>
            </a:r>
          </a:p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</a:t>
            </a:r>
            <a:endParaRPr lang="fr-FR" sz="1200" dirty="0">
              <a:latin typeface="Klee One" pitchFamily="2" charset="-128"/>
              <a:ea typeface="Klee One" pitchFamily="2" charset="-128"/>
              <a:cs typeface="Klee One" pitchFamily="2" charset="-128"/>
            </a:endParaRPr>
          </a:p>
        </p:txBody>
      </p:sp>
      <p:sp>
        <p:nvSpPr>
          <p:cNvPr id="28" name="ZoneTexte 27">
            <a:extLst>
              <a:ext uri="{FF2B5EF4-FFF2-40B4-BE49-F238E27FC236}">
                <a16:creationId xmlns:a16="http://schemas.microsoft.com/office/drawing/2014/main" id="{B9E202CD-29E4-A605-96CE-E6A3BD689B6F}"/>
              </a:ext>
            </a:extLst>
          </p:cNvPr>
          <p:cNvSpPr txBox="1"/>
          <p:nvPr/>
        </p:nvSpPr>
        <p:spPr>
          <a:xfrm>
            <a:off x="3787502" y="3333273"/>
            <a:ext cx="715662" cy="12208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Prof1</a:t>
            </a:r>
          </a:p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</a:t>
            </a:r>
          </a:p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</a:t>
            </a:r>
          </a:p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</a:t>
            </a:r>
          </a:p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</a:t>
            </a:r>
            <a:endParaRPr lang="fr-FR" sz="1200" dirty="0">
              <a:latin typeface="Klee One" pitchFamily="2" charset="-128"/>
              <a:ea typeface="Klee One" pitchFamily="2" charset="-128"/>
              <a:cs typeface="Klee One" pitchFamily="2" charset="-128"/>
            </a:endParaRP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C0998881-732B-BED5-3567-49690815E41C}"/>
              </a:ext>
            </a:extLst>
          </p:cNvPr>
          <p:cNvSpPr txBox="1"/>
          <p:nvPr/>
        </p:nvSpPr>
        <p:spPr>
          <a:xfrm>
            <a:off x="4222267" y="3322122"/>
            <a:ext cx="715662" cy="12208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Prof2</a:t>
            </a:r>
          </a:p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</a:t>
            </a:r>
          </a:p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</a:t>
            </a:r>
          </a:p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</a:t>
            </a:r>
          </a:p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</a:t>
            </a:r>
            <a:endParaRPr lang="fr-FR" sz="1200" dirty="0">
              <a:latin typeface="Klee One" pitchFamily="2" charset="-128"/>
              <a:ea typeface="Klee One" pitchFamily="2" charset="-128"/>
              <a:cs typeface="Klee One" pitchFamily="2" charset="-128"/>
            </a:endParaRP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AC2B0B4B-1CC7-2C11-0942-5EA21412CE5B}"/>
              </a:ext>
            </a:extLst>
          </p:cNvPr>
          <p:cNvSpPr txBox="1"/>
          <p:nvPr/>
        </p:nvSpPr>
        <p:spPr>
          <a:xfrm>
            <a:off x="4638744" y="3327239"/>
            <a:ext cx="715662" cy="12208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Prof3</a:t>
            </a:r>
          </a:p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</a:t>
            </a:r>
          </a:p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</a:t>
            </a:r>
          </a:p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</a:t>
            </a:r>
          </a:p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</a:t>
            </a:r>
            <a:endParaRPr lang="fr-FR" sz="1200" dirty="0">
              <a:latin typeface="Klee One" pitchFamily="2" charset="-128"/>
              <a:ea typeface="Klee One" pitchFamily="2" charset="-128"/>
              <a:cs typeface="Klee One" pitchFamily="2" charset="-128"/>
            </a:endParaRP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36E769C3-98BC-1A62-9423-513F4A137400}"/>
              </a:ext>
            </a:extLst>
          </p:cNvPr>
          <p:cNvSpPr txBox="1"/>
          <p:nvPr/>
        </p:nvSpPr>
        <p:spPr>
          <a:xfrm>
            <a:off x="5053758" y="3314593"/>
            <a:ext cx="715662" cy="12208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Prof4</a:t>
            </a:r>
          </a:p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</a:t>
            </a:r>
          </a:p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</a:t>
            </a:r>
          </a:p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</a:t>
            </a:r>
          </a:p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</a:t>
            </a:r>
            <a:endParaRPr lang="fr-FR" sz="1200" dirty="0">
              <a:latin typeface="Klee One" pitchFamily="2" charset="-128"/>
              <a:ea typeface="Klee One" pitchFamily="2" charset="-128"/>
              <a:cs typeface="Klee One" pitchFamily="2" charset="-128"/>
            </a:endParaRP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5C0ACC2F-D8B4-3FD4-42C8-D1FD25957103}"/>
              </a:ext>
            </a:extLst>
          </p:cNvPr>
          <p:cNvSpPr txBox="1"/>
          <p:nvPr/>
        </p:nvSpPr>
        <p:spPr>
          <a:xfrm>
            <a:off x="5587688" y="3336096"/>
            <a:ext cx="1026497" cy="12208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Résultats</a:t>
            </a:r>
          </a:p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_/4</a:t>
            </a:r>
          </a:p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_/4</a:t>
            </a:r>
          </a:p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_/4</a:t>
            </a:r>
          </a:p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_/4</a:t>
            </a:r>
          </a:p>
        </p:txBody>
      </p:sp>
      <p:sp>
        <p:nvSpPr>
          <p:cNvPr id="35" name="ZoneTexte 34">
            <a:extLst>
              <a:ext uri="{FF2B5EF4-FFF2-40B4-BE49-F238E27FC236}">
                <a16:creationId xmlns:a16="http://schemas.microsoft.com/office/drawing/2014/main" id="{448CF343-1ED8-A6C9-6D89-7C35934B3667}"/>
              </a:ext>
            </a:extLst>
          </p:cNvPr>
          <p:cNvSpPr txBox="1"/>
          <p:nvPr/>
        </p:nvSpPr>
        <p:spPr>
          <a:xfrm>
            <a:off x="5545014" y="1684752"/>
            <a:ext cx="1026497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Résultats</a:t>
            </a:r>
          </a:p>
          <a:p>
            <a:pPr algn="ctr"/>
            <a:endParaRPr lang="fr-FR" sz="800" dirty="0">
              <a:latin typeface="Klee One" pitchFamily="2" charset="-128"/>
              <a:ea typeface="Klee One" pitchFamily="2" charset="-128"/>
              <a:cs typeface="Klee One" pitchFamily="2" charset="-128"/>
              <a:sym typeface="Webdings" panose="05030102010509060703" pitchFamily="18" charset="2"/>
            </a:endParaRPr>
          </a:p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_/4</a:t>
            </a:r>
          </a:p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_/4</a:t>
            </a:r>
          </a:p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_/4</a:t>
            </a:r>
          </a:p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_/4</a:t>
            </a:r>
          </a:p>
        </p:txBody>
      </p:sp>
      <p:sp>
        <p:nvSpPr>
          <p:cNvPr id="41" name="ZoneTexte 40">
            <a:extLst>
              <a:ext uri="{FF2B5EF4-FFF2-40B4-BE49-F238E27FC236}">
                <a16:creationId xmlns:a16="http://schemas.microsoft.com/office/drawing/2014/main" id="{53AFAB3B-5B16-EE93-D2F9-77C1A12D4C8F}"/>
              </a:ext>
            </a:extLst>
          </p:cNvPr>
          <p:cNvSpPr txBox="1"/>
          <p:nvPr/>
        </p:nvSpPr>
        <p:spPr>
          <a:xfrm>
            <a:off x="4286927" y="1704938"/>
            <a:ext cx="55644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EI 2</a:t>
            </a:r>
          </a:p>
          <a:p>
            <a:pPr algn="ctr"/>
            <a:endParaRPr lang="fr-FR" sz="600" dirty="0">
              <a:latin typeface="Klee One" pitchFamily="2" charset="-128"/>
              <a:ea typeface="Klee One" pitchFamily="2" charset="-128"/>
              <a:cs typeface="Klee One" pitchFamily="2" charset="-128"/>
              <a:sym typeface="Webdings" panose="05030102010509060703" pitchFamily="18" charset="2"/>
            </a:endParaRPr>
          </a:p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</a:t>
            </a:r>
          </a:p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</a:t>
            </a:r>
          </a:p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</a:t>
            </a:r>
          </a:p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</a:t>
            </a:r>
            <a:endParaRPr lang="fr-FR" sz="1200" dirty="0">
              <a:latin typeface="Klee One" pitchFamily="2" charset="-128"/>
              <a:ea typeface="Klee One" pitchFamily="2" charset="-128"/>
              <a:cs typeface="Klee One" pitchFamily="2" charset="-128"/>
            </a:endParaRPr>
          </a:p>
        </p:txBody>
      </p:sp>
      <p:sp>
        <p:nvSpPr>
          <p:cNvPr id="42" name="ZoneTexte 41">
            <a:extLst>
              <a:ext uri="{FF2B5EF4-FFF2-40B4-BE49-F238E27FC236}">
                <a16:creationId xmlns:a16="http://schemas.microsoft.com/office/drawing/2014/main" id="{04F4A898-660A-09C8-3B75-08C3481A0ECB}"/>
              </a:ext>
            </a:extLst>
          </p:cNvPr>
          <p:cNvSpPr txBox="1"/>
          <p:nvPr/>
        </p:nvSpPr>
        <p:spPr>
          <a:xfrm>
            <a:off x="4685925" y="1699821"/>
            <a:ext cx="55644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EI 3</a:t>
            </a:r>
          </a:p>
          <a:p>
            <a:pPr algn="ctr"/>
            <a:endParaRPr lang="fr-FR" sz="600" dirty="0">
              <a:latin typeface="Klee One" pitchFamily="2" charset="-128"/>
              <a:ea typeface="Klee One" pitchFamily="2" charset="-128"/>
              <a:cs typeface="Klee One" pitchFamily="2" charset="-128"/>
              <a:sym typeface="Webdings" panose="05030102010509060703" pitchFamily="18" charset="2"/>
            </a:endParaRPr>
          </a:p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</a:t>
            </a:r>
          </a:p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</a:t>
            </a:r>
          </a:p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</a:t>
            </a:r>
          </a:p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</a:t>
            </a:r>
            <a:endParaRPr lang="fr-FR" sz="1200" dirty="0">
              <a:latin typeface="Klee One" pitchFamily="2" charset="-128"/>
              <a:ea typeface="Klee One" pitchFamily="2" charset="-128"/>
              <a:cs typeface="Klee One" pitchFamily="2" charset="-128"/>
            </a:endParaRPr>
          </a:p>
        </p:txBody>
      </p:sp>
      <p:sp>
        <p:nvSpPr>
          <p:cNvPr id="43" name="ZoneTexte 42">
            <a:extLst>
              <a:ext uri="{FF2B5EF4-FFF2-40B4-BE49-F238E27FC236}">
                <a16:creationId xmlns:a16="http://schemas.microsoft.com/office/drawing/2014/main" id="{DD3907A5-F3C3-25AB-00E9-7B40E9A3F464}"/>
              </a:ext>
            </a:extLst>
          </p:cNvPr>
          <p:cNvSpPr txBox="1"/>
          <p:nvPr/>
        </p:nvSpPr>
        <p:spPr>
          <a:xfrm>
            <a:off x="5102402" y="1696319"/>
            <a:ext cx="556441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EI 4</a:t>
            </a:r>
          </a:p>
          <a:p>
            <a:pPr algn="ctr"/>
            <a:endParaRPr lang="fr-FR" sz="600" dirty="0">
              <a:latin typeface="Klee One" pitchFamily="2" charset="-128"/>
              <a:ea typeface="Klee One" pitchFamily="2" charset="-128"/>
              <a:cs typeface="Klee One" pitchFamily="2" charset="-128"/>
              <a:sym typeface="Webdings" panose="05030102010509060703" pitchFamily="18" charset="2"/>
            </a:endParaRPr>
          </a:p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</a:t>
            </a:r>
          </a:p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</a:t>
            </a:r>
          </a:p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</a:t>
            </a:r>
          </a:p>
          <a:p>
            <a:pPr algn="ctr">
              <a:spcAft>
                <a:spcPts val="400"/>
              </a:spcAft>
            </a:pPr>
            <a:r>
              <a:rPr lang="fr-FR" sz="12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</a:t>
            </a:r>
            <a:endParaRPr lang="fr-FR" sz="1200" dirty="0">
              <a:latin typeface="Klee One" pitchFamily="2" charset="-128"/>
              <a:ea typeface="Klee One" pitchFamily="2" charset="-128"/>
              <a:cs typeface="Klee One" pitchFamily="2" charset="-128"/>
            </a:endParaRPr>
          </a:p>
        </p:txBody>
      </p:sp>
      <p:sp>
        <p:nvSpPr>
          <p:cNvPr id="45" name="Flèche : droite 44">
            <a:extLst>
              <a:ext uri="{FF2B5EF4-FFF2-40B4-BE49-F238E27FC236}">
                <a16:creationId xmlns:a16="http://schemas.microsoft.com/office/drawing/2014/main" id="{D0CB5B83-7BF6-BDCC-C33E-E4016A2730C1}"/>
              </a:ext>
            </a:extLst>
          </p:cNvPr>
          <p:cNvSpPr/>
          <p:nvPr/>
        </p:nvSpPr>
        <p:spPr>
          <a:xfrm flipV="1">
            <a:off x="5639444" y="3917551"/>
            <a:ext cx="265556" cy="226785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46" name="Flèche : droite 45">
            <a:extLst>
              <a:ext uri="{FF2B5EF4-FFF2-40B4-BE49-F238E27FC236}">
                <a16:creationId xmlns:a16="http://schemas.microsoft.com/office/drawing/2014/main" id="{650850BB-D536-8587-D8BF-CFB96F9759F3}"/>
              </a:ext>
            </a:extLst>
          </p:cNvPr>
          <p:cNvSpPr/>
          <p:nvPr/>
        </p:nvSpPr>
        <p:spPr>
          <a:xfrm flipV="1">
            <a:off x="5627106" y="2391012"/>
            <a:ext cx="265556" cy="226785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C1948F45-899D-9529-241A-79C8018A611A}"/>
              </a:ext>
            </a:extLst>
          </p:cNvPr>
          <p:cNvSpPr txBox="1"/>
          <p:nvPr/>
        </p:nvSpPr>
        <p:spPr>
          <a:xfrm>
            <a:off x="5599459" y="6265616"/>
            <a:ext cx="1026497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Résultats</a:t>
            </a:r>
          </a:p>
          <a:p>
            <a:pPr algn="ctr"/>
            <a:endParaRPr lang="fr-FR" sz="900" dirty="0">
              <a:latin typeface="Klee One" pitchFamily="2" charset="-128"/>
              <a:ea typeface="Klee One" pitchFamily="2" charset="-128"/>
              <a:cs typeface="Klee One" pitchFamily="2" charset="-128"/>
              <a:sym typeface="Webdings" panose="05030102010509060703" pitchFamily="18" charset="2"/>
            </a:endParaRPr>
          </a:p>
          <a:p>
            <a:pPr algn="ctr">
              <a:spcAft>
                <a:spcPts val="400"/>
              </a:spcAft>
            </a:pPr>
            <a:r>
              <a:rPr lang="fr-FR" sz="8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_/4</a:t>
            </a:r>
          </a:p>
          <a:p>
            <a:pPr algn="ctr">
              <a:spcAft>
                <a:spcPts val="400"/>
              </a:spcAft>
            </a:pPr>
            <a:r>
              <a:rPr lang="fr-FR" sz="8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_/4</a:t>
            </a:r>
          </a:p>
          <a:p>
            <a:pPr algn="ctr">
              <a:spcAft>
                <a:spcPts val="400"/>
              </a:spcAft>
            </a:pPr>
            <a:r>
              <a:rPr lang="fr-FR" sz="8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_/4</a:t>
            </a:r>
          </a:p>
          <a:p>
            <a:pPr algn="ctr">
              <a:spcAft>
                <a:spcPts val="400"/>
              </a:spcAft>
            </a:pPr>
            <a:r>
              <a:rPr lang="fr-FR" sz="8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_/4</a:t>
            </a:r>
          </a:p>
        </p:txBody>
      </p:sp>
      <p:sp>
        <p:nvSpPr>
          <p:cNvPr id="8" name="Flèche : droite 7">
            <a:extLst>
              <a:ext uri="{FF2B5EF4-FFF2-40B4-BE49-F238E27FC236}">
                <a16:creationId xmlns:a16="http://schemas.microsoft.com/office/drawing/2014/main" id="{F0FE266D-0B3B-DB4D-88C1-BBAB8F09B32E}"/>
              </a:ext>
            </a:extLst>
          </p:cNvPr>
          <p:cNvSpPr/>
          <p:nvPr/>
        </p:nvSpPr>
        <p:spPr>
          <a:xfrm flipV="1">
            <a:off x="5627106" y="6837756"/>
            <a:ext cx="265556" cy="226785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1790DFC2-5332-328C-7293-597ABB4CA571}"/>
              </a:ext>
            </a:extLst>
          </p:cNvPr>
          <p:cNvSpPr txBox="1"/>
          <p:nvPr/>
        </p:nvSpPr>
        <p:spPr>
          <a:xfrm>
            <a:off x="5603561" y="5020506"/>
            <a:ext cx="1026497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FR" sz="9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Résultats</a:t>
            </a:r>
          </a:p>
          <a:p>
            <a:pPr algn="ctr"/>
            <a:endParaRPr lang="fr-FR" sz="900" dirty="0">
              <a:latin typeface="Klee One" pitchFamily="2" charset="-128"/>
              <a:ea typeface="Klee One" pitchFamily="2" charset="-128"/>
              <a:cs typeface="Klee One" pitchFamily="2" charset="-128"/>
              <a:sym typeface="Webdings" panose="05030102010509060703" pitchFamily="18" charset="2"/>
            </a:endParaRPr>
          </a:p>
          <a:p>
            <a:pPr algn="ctr">
              <a:spcAft>
                <a:spcPts val="400"/>
              </a:spcAft>
            </a:pPr>
            <a:r>
              <a:rPr lang="fr-FR" sz="9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_ /4</a:t>
            </a:r>
          </a:p>
          <a:p>
            <a:pPr algn="ctr">
              <a:spcAft>
                <a:spcPts val="400"/>
              </a:spcAft>
            </a:pPr>
            <a:r>
              <a:rPr lang="fr-FR" sz="9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_/4</a:t>
            </a:r>
          </a:p>
          <a:p>
            <a:pPr algn="ctr">
              <a:spcAft>
                <a:spcPts val="400"/>
              </a:spcAft>
            </a:pPr>
            <a:r>
              <a:rPr lang="fr-FR" sz="9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_/4</a:t>
            </a:r>
          </a:p>
          <a:p>
            <a:pPr algn="ctr">
              <a:spcAft>
                <a:spcPts val="400"/>
              </a:spcAft>
            </a:pPr>
            <a:r>
              <a:rPr lang="fr-FR" sz="900" dirty="0">
                <a:latin typeface="Klee One" pitchFamily="2" charset="-128"/>
                <a:ea typeface="Klee One" pitchFamily="2" charset="-128"/>
                <a:cs typeface="Klee One" pitchFamily="2" charset="-128"/>
                <a:sym typeface="Webdings" panose="05030102010509060703" pitchFamily="18" charset="2"/>
              </a:rPr>
              <a:t>_/4</a:t>
            </a:r>
          </a:p>
        </p:txBody>
      </p:sp>
      <p:sp>
        <p:nvSpPr>
          <p:cNvPr id="19" name="Flèche : droite 18">
            <a:extLst>
              <a:ext uri="{FF2B5EF4-FFF2-40B4-BE49-F238E27FC236}">
                <a16:creationId xmlns:a16="http://schemas.microsoft.com/office/drawing/2014/main" id="{BFB1FDCC-AC7F-31EB-0429-913FBE9C206A}"/>
              </a:ext>
            </a:extLst>
          </p:cNvPr>
          <p:cNvSpPr/>
          <p:nvPr/>
        </p:nvSpPr>
        <p:spPr>
          <a:xfrm flipV="1">
            <a:off x="5627106" y="5690303"/>
            <a:ext cx="265556" cy="226785"/>
          </a:xfrm>
          <a:prstGeom prst="rightArrow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8" name="Image 37">
            <a:extLst>
              <a:ext uri="{FF2B5EF4-FFF2-40B4-BE49-F238E27FC236}">
                <a16:creationId xmlns:a16="http://schemas.microsoft.com/office/drawing/2014/main" id="{16E270F4-515D-B234-50CA-50C51311393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46581" y="7514988"/>
            <a:ext cx="3078687" cy="1847212"/>
          </a:xfrm>
          <a:prstGeom prst="rect">
            <a:avLst/>
          </a:prstGeom>
        </p:spPr>
      </p:pic>
      <p:pic>
        <p:nvPicPr>
          <p:cNvPr id="21" name="Image 20">
            <a:extLst>
              <a:ext uri="{FF2B5EF4-FFF2-40B4-BE49-F238E27FC236}">
                <a16:creationId xmlns:a16="http://schemas.microsoft.com/office/drawing/2014/main" id="{A8DD8B13-D739-D8B9-FD92-6AAE27A482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91783" y="9484800"/>
            <a:ext cx="3274434" cy="1984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107155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Thèm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hèm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83ecc78-3fa2-451e-8665-0ddea08d2bcf">
      <Terms xmlns="http://schemas.microsoft.com/office/infopath/2007/PartnerControls"/>
    </lcf76f155ced4ddcb4097134ff3c332f>
    <TaxCatchAll xmlns="65104fe5-bdb5-44b2-89e0-446ad8df4a9a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0685EFBD7D2484FB33047B6C1DB947B" ma:contentTypeVersion="14" ma:contentTypeDescription="Crée un document." ma:contentTypeScope="" ma:versionID="623139bd0ecab9328cd393b5933a76f0">
  <xsd:schema xmlns:xsd="http://www.w3.org/2001/XMLSchema" xmlns:xs="http://www.w3.org/2001/XMLSchema" xmlns:p="http://schemas.microsoft.com/office/2006/metadata/properties" xmlns:ns2="c83ecc78-3fa2-451e-8665-0ddea08d2bcf" xmlns:ns3="65104fe5-bdb5-44b2-89e0-446ad8df4a9a" targetNamespace="http://schemas.microsoft.com/office/2006/metadata/properties" ma:root="true" ma:fieldsID="9f514703bf1e28d4dd164b6ef2193700" ns2:_="" ns3:_="">
    <xsd:import namespace="c83ecc78-3fa2-451e-8665-0ddea08d2bcf"/>
    <xsd:import namespace="65104fe5-bdb5-44b2-89e0-446ad8df4a9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Location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83ecc78-3fa2-451e-8665-0ddea08d2bc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5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7" nillable="true" ma:taxonomy="true" ma:internalName="lcf76f155ced4ddcb4097134ff3c332f" ma:taxonomyFieldName="MediaServiceImageTags" ma:displayName="Balises d’images" ma:readOnly="false" ma:fieldId="{5cf76f15-5ced-4ddc-b409-7134ff3c332f}" ma:taxonomyMulti="true" ma:sspId="20560406-a939-4e2f-9bf1-8e7b728317a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20" nillable="true" ma:displayName="Location" ma:description="" ma:indexed="true" ma:internalName="MediaServiceLocation" ma:readOnly="true">
      <xsd:simpleType>
        <xsd:restriction base="dms:Text"/>
      </xsd:simpleType>
    </xsd:element>
    <xsd:element name="MediaServiceBillingMetadata" ma:index="21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5104fe5-bdb5-44b2-89e0-446ad8df4a9a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e9c79bdf-7c4c-4db1-b0c3-cb62e648c930}" ma:internalName="TaxCatchAll" ma:showField="CatchAllData" ma:web="65104fe5-bdb5-44b2-89e0-446ad8df4a9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38473AA4-1786-4415-973F-7DF70EE37DCC}">
  <ds:schemaRefs>
    <ds:schemaRef ds:uri="http://schemas.microsoft.com/office/2006/metadata/properties"/>
    <ds:schemaRef ds:uri="http://schemas.microsoft.com/office/infopath/2007/PartnerControls"/>
    <ds:schemaRef ds:uri="c83ecc78-3fa2-451e-8665-0ddea08d2bcf"/>
    <ds:schemaRef ds:uri="65104fe5-bdb5-44b2-89e0-446ad8df4a9a"/>
  </ds:schemaRefs>
</ds:datastoreItem>
</file>

<file path=customXml/itemProps2.xml><?xml version="1.0" encoding="utf-8"?>
<ds:datastoreItem xmlns:ds="http://schemas.openxmlformats.org/officeDocument/2006/customXml" ds:itemID="{134690EF-9A42-4F53-83CC-11E1455F741C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0B1F6236-8824-48EE-A866-1C78A1B3A19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c83ecc78-3fa2-451e-8665-0ddea08d2bcf"/>
    <ds:schemaRef ds:uri="65104fe5-bdb5-44b2-89e0-446ad8df4a9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170</TotalTime>
  <Words>809</Words>
  <Application>Microsoft Office PowerPoint</Application>
  <PresentationFormat>Format A4 (210 x 297 mm)</PresentationFormat>
  <Paragraphs>161</Paragraphs>
  <Slides>2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2</vt:i4>
      </vt:variant>
    </vt:vector>
  </HeadingPairs>
  <TitlesOfParts>
    <vt:vector size="9" baseType="lpstr">
      <vt:lpstr>Calibri</vt:lpstr>
      <vt:lpstr>Webdings</vt:lpstr>
      <vt:lpstr>Calibri Light</vt:lpstr>
      <vt:lpstr>Arial</vt:lpstr>
      <vt:lpstr>Klee One</vt:lpstr>
      <vt:lpstr>Cavolini</vt:lpstr>
      <vt:lpstr>Thème Office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Rémi WINDECK</dc:creator>
  <cp:lastModifiedBy>Julien PRIM</cp:lastModifiedBy>
  <cp:revision>20</cp:revision>
  <cp:lastPrinted>2024-01-22T14:49:49Z</cp:lastPrinted>
  <dcterms:created xsi:type="dcterms:W3CDTF">2023-07-06T10:37:24Z</dcterms:created>
  <dcterms:modified xsi:type="dcterms:W3CDTF">2026-05-27T16:24:01Z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0x01010070685EFBD7D2484FB33047B6C1DB947B</vt:lpwstr>
  </property>
  <property fmtid="{D5CDD505-2E9C-101B-9397-08002B2CF9AE}" pid="3" name="MediaServiceImageTags">
    <vt:lpwstr/>
  </property>
</Properties>
</file>